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74" r:id="rId2"/>
    <p:sldId id="256" r:id="rId3"/>
    <p:sldId id="257" r:id="rId4"/>
    <p:sldId id="264" r:id="rId5"/>
    <p:sldId id="258" r:id="rId6"/>
    <p:sldId id="259" r:id="rId7"/>
    <p:sldId id="260" r:id="rId8"/>
    <p:sldId id="261" r:id="rId9"/>
    <p:sldId id="262" r:id="rId10"/>
    <p:sldId id="263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9" r:id="rId34"/>
    <p:sldId id="290" r:id="rId35"/>
    <p:sldId id="291" r:id="rId3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F9619"/>
    <a:srgbClr val="FEFD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912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3DF4B-F660-47B9-864E-45D6DA3401B9}" type="datetimeFigureOut">
              <a:rPr lang="fr-FR" smtClean="0"/>
              <a:t>25/06/2020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9998A-46C1-48A4-87CD-7EF87053053E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35426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3DF4B-F660-47B9-864E-45D6DA3401B9}" type="datetimeFigureOut">
              <a:rPr lang="fr-FR" smtClean="0"/>
              <a:t>25/06/2020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9998A-46C1-48A4-87CD-7EF87053053E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48623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3DF4B-F660-47B9-864E-45D6DA3401B9}" type="datetimeFigureOut">
              <a:rPr lang="fr-FR" smtClean="0"/>
              <a:t>25/06/2020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9998A-46C1-48A4-87CD-7EF87053053E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86056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3DF4B-F660-47B9-864E-45D6DA3401B9}" type="datetimeFigureOut">
              <a:rPr lang="fr-FR" smtClean="0"/>
              <a:t>25/06/2020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9998A-46C1-48A4-87CD-7EF87053053E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15524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3DF4B-F660-47B9-864E-45D6DA3401B9}" type="datetimeFigureOut">
              <a:rPr lang="fr-FR" smtClean="0"/>
              <a:t>25/06/2020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9998A-46C1-48A4-87CD-7EF87053053E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73494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3DF4B-F660-47B9-864E-45D6DA3401B9}" type="datetimeFigureOut">
              <a:rPr lang="fr-FR" smtClean="0"/>
              <a:t>25/06/2020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9998A-46C1-48A4-87CD-7EF87053053E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757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3DF4B-F660-47B9-864E-45D6DA3401B9}" type="datetimeFigureOut">
              <a:rPr lang="fr-FR" smtClean="0"/>
              <a:t>25/06/2020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9998A-46C1-48A4-87CD-7EF87053053E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70470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3DF4B-F660-47B9-864E-45D6DA3401B9}" type="datetimeFigureOut">
              <a:rPr lang="fr-FR" smtClean="0"/>
              <a:t>25/06/2020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9998A-46C1-48A4-87CD-7EF87053053E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54423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9998A-46C1-48A4-87CD-7EF87053053E}" type="slidenum">
              <a:rPr lang="fr-FR" smtClean="0"/>
              <a:t>‹Nº›</a:t>
            </a:fld>
            <a:endParaRPr lang="fr-F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3DF4B-F660-47B9-864E-45D6DA3401B9}" type="datetimeFigureOut">
              <a:rPr lang="fr-FR" smtClean="0"/>
              <a:t>25/06/2020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877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3DF4B-F660-47B9-864E-45D6DA3401B9}" type="datetimeFigureOut">
              <a:rPr lang="fr-FR" smtClean="0"/>
              <a:t>25/06/2020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9998A-46C1-48A4-87CD-7EF87053053E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97228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3DF4B-F660-47B9-864E-45D6DA3401B9}" type="datetimeFigureOut">
              <a:rPr lang="fr-FR" smtClean="0"/>
              <a:t>25/06/2020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9998A-46C1-48A4-87CD-7EF87053053E}" type="slidenum">
              <a:rPr lang="fr-FR" smtClean="0"/>
              <a:t>‹Nº›</a:t>
            </a:fld>
            <a:endParaRPr lang="fr-FR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672211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3DF4B-F660-47B9-864E-45D6DA3401B9}" type="datetimeFigureOut">
              <a:rPr lang="fr-FR" smtClean="0"/>
              <a:t>25/06/2020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9998A-46C1-48A4-87CD-7EF87053053E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65806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3DF4B-F660-47B9-864E-45D6DA3401B9}" type="datetimeFigureOut">
              <a:rPr lang="fr-FR" smtClean="0"/>
              <a:t>25/06/2020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9998A-46C1-48A4-87CD-7EF87053053E}" type="slidenum">
              <a:rPr lang="fr-FR" smtClean="0"/>
              <a:t>‹Nº›</a:t>
            </a:fld>
            <a:endParaRPr lang="fr-FR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681071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3DF4B-F660-47B9-864E-45D6DA3401B9}" type="datetimeFigureOut">
              <a:rPr lang="fr-FR" smtClean="0"/>
              <a:t>25/06/2020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9998A-46C1-48A4-87CD-7EF87053053E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04793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3DF4B-F660-47B9-864E-45D6DA3401B9}" type="datetimeFigureOut">
              <a:rPr lang="fr-FR" smtClean="0"/>
              <a:t>25/06/2020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9998A-46C1-48A4-87CD-7EF87053053E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23824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3DF4B-F660-47B9-864E-45D6DA3401B9}" type="datetimeFigureOut">
              <a:rPr lang="fr-FR" smtClean="0"/>
              <a:t>25/06/2020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9998A-46C1-48A4-87CD-7EF87053053E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1570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B3DF4B-F660-47B9-864E-45D6DA3401B9}" type="datetimeFigureOut">
              <a:rPr lang="fr-FR" smtClean="0"/>
              <a:t>25/06/2020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0969998A-46C1-48A4-87CD-7EF87053053E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9142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000">
              <a:srgbClr val="AF9619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mauriceherault85\Documents\Montfort\Iconographie Montfort\pere_de_montfort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446" y="-3175"/>
            <a:ext cx="3929063" cy="686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3853543" y="2131449"/>
            <a:ext cx="7850777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altLang="fr-FR" sz="4800" b="1" dirty="0" smtClean="0">
                <a:solidFill>
                  <a:srgbClr val="0070C0"/>
                </a:solidFill>
                <a:latin typeface="Lucida Calligraphy" panose="03010101010101010101" pitchFamily="66" charset="0"/>
              </a:rPr>
              <a:t>Luis María</a:t>
            </a:r>
          </a:p>
          <a:p>
            <a:pPr algn="ctr"/>
            <a:r>
              <a:rPr lang="fr-FR" altLang="fr-FR" sz="4800" b="1" dirty="0" err="1" smtClean="0">
                <a:solidFill>
                  <a:srgbClr val="0070C0"/>
                </a:solidFill>
                <a:latin typeface="Lucida Calligraphy" panose="03010101010101010101" pitchFamily="66" charset="0"/>
              </a:rPr>
              <a:t>Grignion</a:t>
            </a:r>
            <a:r>
              <a:rPr lang="fr-FR" altLang="fr-FR" sz="4800" b="1" dirty="0" smtClean="0">
                <a:solidFill>
                  <a:srgbClr val="0070C0"/>
                </a:solidFill>
                <a:latin typeface="Lucida Calligraphy" panose="03010101010101010101" pitchFamily="66" charset="0"/>
              </a:rPr>
              <a:t> de Montfort</a:t>
            </a:r>
            <a:endParaRPr lang="fr-FR" altLang="fr-FR" sz="4800" b="1" dirty="0" smtClean="0">
              <a:latin typeface="Lucida Calligraphy" panose="03010101010101010101" pitchFamily="66" charset="0"/>
            </a:endParaRPr>
          </a:p>
          <a:p>
            <a:pPr algn="ctr"/>
            <a:r>
              <a:rPr lang="fr-FR" altLang="fr-FR" sz="4800" b="1" dirty="0" smtClean="0">
                <a:latin typeface="Lucida Calligraphy" panose="03010101010101010101" pitchFamily="66" charset="0"/>
              </a:rPr>
              <a:t>un </a:t>
            </a:r>
            <a:r>
              <a:rPr lang="fr-FR" altLang="fr-FR" sz="4800" b="1" dirty="0" smtClean="0">
                <a:latin typeface="Lucida Calligraphy" panose="03010101010101010101" pitchFamily="66" charset="0"/>
              </a:rPr>
              <a:t>a</a:t>
            </a:r>
            <a:r>
              <a:rPr lang="fr-FR" sz="4400" b="1" dirty="0" smtClean="0">
                <a:latin typeface="Lucida Calligraphy" panose="03010101010101010101" pitchFamily="66" charset="0"/>
              </a:rPr>
              <a:t>pasionado</a:t>
            </a:r>
            <a:r>
              <a:rPr lang="fr-FR" sz="4400" b="1" dirty="0">
                <a:latin typeface="Lucida Calligraphy" panose="03010101010101010101" pitchFamily="66" charset="0"/>
              </a:rPr>
              <a:t> </a:t>
            </a:r>
            <a:r>
              <a:rPr lang="fr-FR" sz="4400" b="1" dirty="0" smtClean="0">
                <a:latin typeface="Lucida Calligraphy" panose="03010101010101010101" pitchFamily="66" charset="0"/>
              </a:rPr>
              <a:t>de </a:t>
            </a:r>
            <a:endParaRPr lang="fr-FR" sz="4400" b="1" dirty="0" smtClean="0">
              <a:latin typeface="Lucida Calligraphy" panose="03010101010101010101" pitchFamily="66" charset="0"/>
            </a:endParaRPr>
          </a:p>
          <a:p>
            <a:pPr algn="ctr"/>
            <a:r>
              <a:rPr lang="fr-FR" sz="4400" b="1" dirty="0" smtClean="0">
                <a:solidFill>
                  <a:srgbClr val="FF0000"/>
                </a:solidFill>
                <a:latin typeface="Lucida Calligraphy" panose="03010101010101010101" pitchFamily="66" charset="0"/>
              </a:rPr>
              <a:t>Jesucristo </a:t>
            </a:r>
          </a:p>
          <a:p>
            <a:pPr algn="ctr"/>
            <a:r>
              <a:rPr lang="fr-FR" sz="4400" b="1" dirty="0" smtClean="0">
                <a:solidFill>
                  <a:srgbClr val="FF0000"/>
                </a:solidFill>
                <a:latin typeface="Lucida Calligraphy" panose="03010101010101010101" pitchFamily="66" charset="0"/>
              </a:rPr>
              <a:t>Sabiduría Encarnada</a:t>
            </a:r>
            <a:endParaRPr lang="fr-FR" altLang="fr-FR" sz="4800" b="1" dirty="0">
              <a:solidFill>
                <a:srgbClr val="FF0000"/>
              </a:solidFill>
              <a:latin typeface="Lucida Calligraphy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7507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000">
              <a:srgbClr val="AF9619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725715"/>
            <a:ext cx="7180217" cy="5632311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fr-FR" sz="3600" dirty="0" smtClean="0">
                <a:effectLst/>
                <a:latin typeface="Lucida Calligraphy" panose="03010101010101010101" pitchFamily="66" charset="0"/>
                <a:ea typeface="Times New Roman" panose="02020603050405020304" pitchFamily="18" charset="0"/>
              </a:rPr>
              <a:t>Experimentó </a:t>
            </a:r>
          </a:p>
          <a:p>
            <a:pPr algn="ctr">
              <a:spcAft>
                <a:spcPts val="0"/>
              </a:spcAft>
            </a:pPr>
            <a:r>
              <a:rPr lang="fr-FR" sz="3600" dirty="0">
                <a:latin typeface="Lucida Calligraphy" panose="03010101010101010101" pitchFamily="66" charset="0"/>
                <a:ea typeface="Times New Roman" panose="02020603050405020304" pitchFamily="18" charset="0"/>
              </a:rPr>
              <a:t>e</a:t>
            </a:r>
            <a:r>
              <a:rPr lang="fr-FR" sz="3600" dirty="0" smtClean="0">
                <a:effectLst/>
                <a:latin typeface="Lucida Calligraphy" panose="03010101010101010101" pitchFamily="66" charset="0"/>
                <a:ea typeface="Times New Roman" panose="02020603050405020304" pitchFamily="18" charset="0"/>
              </a:rPr>
              <a:t>l encuentro con Dios,</a:t>
            </a:r>
          </a:p>
          <a:p>
            <a:pPr algn="ctr">
              <a:spcAft>
                <a:spcPts val="0"/>
              </a:spcAft>
            </a:pPr>
            <a:r>
              <a:rPr lang="fr-FR" sz="3600" dirty="0" smtClean="0">
                <a:effectLst/>
                <a:latin typeface="Lucida Calligraphy" panose="03010101010101010101" pitchFamily="66" charset="0"/>
                <a:ea typeface="Times New Roman" panose="02020603050405020304" pitchFamily="18" charset="0"/>
              </a:rPr>
              <a:t>en Jesucristo, </a:t>
            </a:r>
          </a:p>
          <a:p>
            <a:pPr algn="ctr">
              <a:spcAft>
                <a:spcPts val="0"/>
              </a:spcAft>
            </a:pPr>
            <a:r>
              <a:rPr lang="fr-FR" sz="3600" b="1" i="1" dirty="0" smtClean="0">
                <a:effectLst/>
                <a:latin typeface="Lucida Calligraphy" panose="03010101010101010101" pitchFamily="66" charset="0"/>
                <a:ea typeface="Times New Roman" panose="02020603050405020304" pitchFamily="18" charset="0"/>
              </a:rPr>
              <a:t>« Sabiduría eterna, encarnada, </a:t>
            </a:r>
          </a:p>
          <a:p>
            <a:pPr algn="ctr">
              <a:spcAft>
                <a:spcPts val="0"/>
              </a:spcAft>
            </a:pPr>
            <a:r>
              <a:rPr lang="fr-FR" sz="3600" b="1" i="1" dirty="0" smtClean="0">
                <a:effectLst/>
                <a:latin typeface="Lucida Calligraphy" panose="03010101010101010101" pitchFamily="66" charset="0"/>
                <a:ea typeface="Times New Roman" panose="02020603050405020304" pitchFamily="18" charset="0"/>
              </a:rPr>
              <a:t>crucificada y gloriosa »</a:t>
            </a:r>
          </a:p>
          <a:p>
            <a:pPr algn="ctr">
              <a:spcAft>
                <a:spcPts val="0"/>
              </a:spcAft>
            </a:pPr>
            <a:endParaRPr lang="fr-FR" sz="3600" b="1" dirty="0" smtClean="0">
              <a:effectLst/>
              <a:latin typeface="Lucida Calligraphy" panose="03010101010101010101" pitchFamily="66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fr-FR" sz="3600" b="1" dirty="0" smtClean="0">
                <a:effectLst/>
                <a:latin typeface="Lucida Calligraphy" panose="03010101010101010101" pitchFamily="66" charset="0"/>
                <a:ea typeface="Times New Roman" panose="02020603050405020304" pitchFamily="18" charset="0"/>
              </a:rPr>
              <a:t>consagró</a:t>
            </a:r>
          </a:p>
          <a:p>
            <a:pPr algn="ctr">
              <a:spcAft>
                <a:spcPts val="0"/>
              </a:spcAft>
            </a:pPr>
            <a:r>
              <a:rPr lang="fr-FR" sz="3600" b="1" dirty="0">
                <a:latin typeface="Lucida Calligraphy" panose="03010101010101010101" pitchFamily="66" charset="0"/>
                <a:ea typeface="Times New Roman" panose="02020603050405020304" pitchFamily="18" charset="0"/>
              </a:rPr>
              <a:t>s</a:t>
            </a:r>
            <a:r>
              <a:rPr lang="fr-FR" sz="3600" b="1" dirty="0" smtClean="0">
                <a:effectLst/>
                <a:latin typeface="Lucida Calligraphy" panose="03010101010101010101" pitchFamily="66" charset="0"/>
                <a:ea typeface="Times New Roman" panose="02020603050405020304" pitchFamily="18" charset="0"/>
              </a:rPr>
              <a:t>u vida de misionero</a:t>
            </a:r>
          </a:p>
          <a:p>
            <a:pPr algn="ctr">
              <a:spcAft>
                <a:spcPts val="0"/>
              </a:spcAft>
            </a:pPr>
            <a:r>
              <a:rPr lang="fr-FR" sz="3600" b="1" dirty="0">
                <a:latin typeface="Lucida Calligraphy" panose="03010101010101010101" pitchFamily="66" charset="0"/>
                <a:ea typeface="Times New Roman" panose="02020603050405020304" pitchFamily="18" charset="0"/>
              </a:rPr>
              <a:t>p</a:t>
            </a:r>
            <a:r>
              <a:rPr lang="fr-FR" sz="3600" b="1" dirty="0" smtClean="0">
                <a:effectLst/>
                <a:latin typeface="Lucida Calligraphy" panose="03010101010101010101" pitchFamily="66" charset="0"/>
                <a:ea typeface="Times New Roman" panose="02020603050405020304" pitchFamily="18" charset="0"/>
              </a:rPr>
              <a:t>ara darla a conocer.</a:t>
            </a:r>
            <a:endParaRPr lang="fr-FR" sz="3600" b="1" dirty="0">
              <a:effectLst/>
              <a:latin typeface="Lucida Calligraphy" panose="03010101010101010101" pitchFamily="66" charset="0"/>
              <a:ea typeface="Times New Roman" panose="02020603050405020304" pitchFamily="18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4423" y="0"/>
            <a:ext cx="51075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6214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000">
              <a:srgbClr val="AF9619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391886" y="206005"/>
            <a:ext cx="7550331" cy="2431435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18900000" scaled="1"/>
            <a:tileRect/>
          </a:gra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514350" marR="0" lvl="0" indent="-5143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fr-FR" altLang="fr-FR" sz="32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opperplate Gothic Light" panose="020E0507020206020404" pitchFamily="34" charset="0"/>
                <a:ea typeface="Times New Roman" panose="02020603050405020304" pitchFamily="18" charset="0"/>
              </a:rPr>
              <a:t>Experiencia personal </a:t>
            </a:r>
          </a:p>
          <a:p>
            <a:pPr marR="0" lvl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altLang="fr-FR" sz="32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opperplate Gothic Light" panose="020E0507020206020404" pitchFamily="34" charset="0"/>
                <a:ea typeface="Times New Roman" panose="02020603050405020304" pitchFamily="18" charset="0"/>
              </a:rPr>
              <a:t>de la</a:t>
            </a:r>
            <a:r>
              <a:rPr kumimoji="0" lang="fr-FR" altLang="fr-FR" sz="3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opperplate Gothic Light" panose="020E0507020206020404" pitchFamily="34" charset="0"/>
                <a:ea typeface="Times New Roman" panose="02020603050405020304" pitchFamily="18" charset="0"/>
              </a:rPr>
              <a:t> </a:t>
            </a:r>
            <a:r>
              <a:rPr kumimoji="0" lang="fr-FR" altLang="fr-FR" sz="4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opperplate Gothic Light" panose="020E0507020206020404" pitchFamily="34" charset="0"/>
                <a:ea typeface="Times New Roman" panose="02020603050405020304" pitchFamily="18" charset="0"/>
              </a:rPr>
              <a:t>Sabiduría de Dios </a:t>
            </a:r>
            <a:r>
              <a:rPr kumimoji="0" lang="fr-FR" altLang="fr-FR" sz="32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opperplate Gothic Light" panose="020E0507020206020404" pitchFamily="34" charset="0"/>
                <a:ea typeface="Times New Roman" panose="02020603050405020304" pitchFamily="18" charset="0"/>
              </a:rPr>
              <a:t>opuesta </a:t>
            </a:r>
            <a:r>
              <a:rPr lang="fr-FR" altLang="fr-FR" sz="3200" dirty="0">
                <a:solidFill>
                  <a:srgbClr val="002060"/>
                </a:solidFill>
                <a:latin typeface="Copperplate Gothic Light" panose="020E0507020206020404" pitchFamily="34" charset="0"/>
                <a:ea typeface="Times New Roman" panose="02020603050405020304" pitchFamily="18" charset="0"/>
              </a:rPr>
              <a:t>a</a:t>
            </a:r>
            <a:r>
              <a:rPr kumimoji="0" lang="fr-FR" altLang="fr-FR" sz="3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opperplate Gothic Light" panose="020E0507020206020404" pitchFamily="34" charset="0"/>
                <a:ea typeface="Times New Roman" panose="02020603050405020304" pitchFamily="18" charset="0"/>
              </a:rPr>
              <a:t> </a:t>
            </a:r>
          </a:p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altLang="fr-FR" sz="32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opperplate Gothic Light" panose="020E0507020206020404" pitchFamily="34" charset="0"/>
                <a:ea typeface="Times New Roman" panose="02020603050405020304" pitchFamily="18" charset="0"/>
              </a:rPr>
              <a:t>la</a:t>
            </a:r>
            <a:r>
              <a:rPr kumimoji="0" lang="fr-FR" altLang="fr-FR" sz="3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opperplate Gothic Light" panose="020E0507020206020404" pitchFamily="34" charset="0"/>
                <a:ea typeface="Times New Roman" panose="02020603050405020304" pitchFamily="18" charset="0"/>
              </a:rPr>
              <a:t> </a:t>
            </a:r>
            <a:r>
              <a:rPr kumimoji="0" lang="fr-FR" altLang="fr-FR" sz="4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opperplate Gothic Light" panose="020E0507020206020404" pitchFamily="34" charset="0"/>
                <a:ea typeface="Times New Roman" panose="02020603050405020304" pitchFamily="18" charset="0"/>
              </a:rPr>
              <a:t>sabiduría del</a:t>
            </a:r>
            <a:r>
              <a:rPr kumimoji="0" lang="fr-FR" altLang="fr-FR" sz="4400" b="1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Copperplate Gothic Light" panose="020E0507020206020404" pitchFamily="34" charset="0"/>
                <a:ea typeface="Times New Roman" panose="02020603050405020304" pitchFamily="18" charset="0"/>
              </a:rPr>
              <a:t> mundo</a:t>
            </a:r>
            <a:endParaRPr kumimoji="0" lang="fr-FR" altLang="fr-FR" sz="4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Copperplate Gothic Light" panose="020E05070202060204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91886" y="3139832"/>
            <a:ext cx="3435556" cy="584775"/>
          </a:xfrm>
          <a:prstGeom prst="rect">
            <a:avLst/>
          </a:prstGeom>
          <a:solidFill>
            <a:srgbClr val="00B0F0"/>
          </a:solidFill>
        </p:spPr>
        <p:txBody>
          <a:bodyPr wrap="none">
            <a:spAutoFit/>
          </a:bodyPr>
          <a:lstStyle/>
          <a:p>
            <a:r>
              <a:rPr lang="fr-FR" sz="3200" b="1" dirty="0" smtClean="0"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fr-FR" sz="3200" b="1" dirty="0" smtClean="0">
                <a:effectLst/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Nantes</a:t>
            </a:r>
            <a:r>
              <a:rPr lang="fr-FR" sz="3200" dirty="0" smtClean="0">
                <a:effectLst/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smtClean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fr-FR" dirty="0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fr-FR" dirty="0" smtClean="0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aint</a:t>
            </a:r>
            <a:r>
              <a:rPr lang="fr-FR" dirty="0" smtClean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smtClean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Clément), </a:t>
            </a:r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1297577" y="3886927"/>
            <a:ext cx="10040983" cy="2646878"/>
          </a:xfrm>
          <a:prstGeom prst="rect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txBody>
          <a:bodyPr wrap="square">
            <a:spAutoFit/>
          </a:bodyPr>
          <a:lstStyle/>
          <a:p>
            <a:r>
              <a:rPr lang="fr-FR" sz="3200" b="1" i="1" dirty="0" smtClean="0">
                <a:latin typeface="Lucida Handwriting" panose="03010101010101010101" pitchFamily="66" charset="0"/>
              </a:rPr>
              <a:t>Incomprensión… </a:t>
            </a:r>
          </a:p>
          <a:p>
            <a:r>
              <a:rPr lang="fr-FR" sz="3200" b="1" i="1" dirty="0">
                <a:latin typeface="Lucida Handwriting" panose="03010101010101010101" pitchFamily="66" charset="0"/>
              </a:rPr>
              <a:t> </a:t>
            </a:r>
            <a:r>
              <a:rPr lang="fr-FR" sz="3200" b="1" i="1" dirty="0" smtClean="0">
                <a:latin typeface="Lucida Handwriting" panose="03010101010101010101" pitchFamily="66" charset="0"/>
              </a:rPr>
              <a:t>              oposiciones… </a:t>
            </a:r>
          </a:p>
          <a:p>
            <a:r>
              <a:rPr lang="fr-FR" sz="3200" b="1" i="1" dirty="0">
                <a:latin typeface="Lucida Handwriting" panose="03010101010101010101" pitchFamily="66" charset="0"/>
              </a:rPr>
              <a:t> </a:t>
            </a:r>
            <a:r>
              <a:rPr lang="fr-FR" sz="3200" b="1" i="1" dirty="0" smtClean="0">
                <a:latin typeface="Lucida Handwriting" panose="03010101010101010101" pitchFamily="66" charset="0"/>
              </a:rPr>
              <a:t>                       decepción…</a:t>
            </a:r>
          </a:p>
          <a:p>
            <a:r>
              <a:rPr lang="fr-FR" sz="3200" b="1" i="1" dirty="0">
                <a:latin typeface="Lucida Handwriting" panose="03010101010101010101" pitchFamily="66" charset="0"/>
              </a:rPr>
              <a:t> </a:t>
            </a:r>
            <a:r>
              <a:rPr lang="fr-FR" sz="3200" b="1" i="1" dirty="0" smtClean="0">
                <a:latin typeface="Lucida Handwriting" panose="03010101010101010101" pitchFamily="66" charset="0"/>
              </a:rPr>
              <a:t>                               futuro incierto…  </a:t>
            </a:r>
          </a:p>
          <a:p>
            <a:r>
              <a:rPr lang="fr-FR" b="1" i="1" dirty="0"/>
              <a:t> </a:t>
            </a:r>
            <a:r>
              <a:rPr lang="fr-FR" b="1" i="1" dirty="0" smtClean="0"/>
              <a:t>                                                                         </a:t>
            </a:r>
            <a:r>
              <a:rPr lang="fr-FR" sz="2000" b="1" i="1" dirty="0" smtClean="0">
                <a:latin typeface="Lucida Handwriting" panose="03010101010101010101" pitchFamily="66" charset="0"/>
              </a:rPr>
              <a:t>(cf. L. 5 du 6 Nov. 1700)</a:t>
            </a:r>
            <a:r>
              <a:rPr lang="fr-FR" b="1" dirty="0" smtClean="0"/>
              <a:t> </a:t>
            </a:r>
            <a:endParaRPr lang="fr-FR" dirty="0" smtClean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607833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000">
              <a:srgbClr val="AF9619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7383" y="929531"/>
            <a:ext cx="11560627" cy="255454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fr-FR" sz="3200" b="1" dirty="0" smtClean="0"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fr-FR" sz="3200" b="1" dirty="0" smtClean="0">
                <a:effectLst/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Poitiers</a:t>
            </a:r>
            <a:endParaRPr lang="fr-FR" sz="3200" dirty="0" smtClean="0">
              <a:effectLst/>
              <a:latin typeface="Footlight MT Light" panose="0204060206030A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fr-FR" sz="3200" dirty="0" smtClean="0">
              <a:effectLst/>
              <a:latin typeface="Footlight MT Light" panose="0204060206030A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ES" sz="3200" dirty="0"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 encierra en el hospital con los pobres, por obediencia. Sin embargo, escribió: "el catecismo a los pobres de la ciudad y del campo es mi elemento" (L. 9, 16 de septiembre de 1701).</a:t>
            </a:r>
          </a:p>
        </p:txBody>
      </p:sp>
      <p:sp>
        <p:nvSpPr>
          <p:cNvPr id="3" name="Rectangle 2"/>
          <p:cNvSpPr/>
          <p:nvPr/>
        </p:nvSpPr>
        <p:spPr>
          <a:xfrm>
            <a:off x="987815" y="4524494"/>
            <a:ext cx="10355720" cy="1569660"/>
          </a:xfrm>
          <a:prstGeom prst="rect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none">
            <a:spAutoFit/>
          </a:bodyPr>
          <a:lstStyle/>
          <a:p>
            <a:pPr algn="just">
              <a:spcAft>
                <a:spcPts val="0"/>
              </a:spcAft>
            </a:pPr>
            <a:r>
              <a:rPr lang="fr-FR" sz="3200" b="1" i="1" dirty="0" smtClean="0">
                <a:solidFill>
                  <a:srgbClr val="000000"/>
                </a:solidFill>
                <a:effectLst/>
                <a:latin typeface="Lucida Handwriting" panose="03010101010101010101" pitchFamily="66" charset="0"/>
                <a:ea typeface="Times New Roman" panose="02020603050405020304" pitchFamily="18" charset="0"/>
              </a:rPr>
              <a:t>Oposiciones…</a:t>
            </a:r>
          </a:p>
          <a:p>
            <a:pPr algn="just">
              <a:spcAft>
                <a:spcPts val="0"/>
              </a:spcAft>
            </a:pPr>
            <a:r>
              <a:rPr lang="fr-FR" sz="3200" b="1" i="1" dirty="0">
                <a:solidFill>
                  <a:srgbClr val="000000"/>
                </a:solidFill>
                <a:latin typeface="Lucida Handwriting" panose="03010101010101010101" pitchFamily="66" charset="0"/>
                <a:ea typeface="Times New Roman" panose="02020603050405020304" pitchFamily="18" charset="0"/>
              </a:rPr>
              <a:t> </a:t>
            </a:r>
            <a:r>
              <a:rPr lang="fr-FR" sz="3200" b="1" i="1" dirty="0" smtClean="0">
                <a:solidFill>
                  <a:srgbClr val="000000"/>
                </a:solidFill>
                <a:latin typeface="Lucida Handwriting" panose="03010101010101010101" pitchFamily="66" charset="0"/>
                <a:ea typeface="Times New Roman" panose="02020603050405020304" pitchFamily="18" charset="0"/>
              </a:rPr>
              <a:t>               </a:t>
            </a:r>
            <a:r>
              <a:rPr lang="fr-FR" sz="3200" b="1" i="1" dirty="0" smtClean="0">
                <a:solidFill>
                  <a:srgbClr val="000000"/>
                </a:solidFill>
                <a:effectLst/>
                <a:latin typeface="Lucida Handwriting" panose="03010101010101010101" pitchFamily="66" charset="0"/>
                <a:ea typeface="Times New Roman" panose="02020603050405020304" pitchFamily="18" charset="0"/>
              </a:rPr>
              <a:t>menosprecios… </a:t>
            </a:r>
          </a:p>
          <a:p>
            <a:pPr algn="just">
              <a:spcAft>
                <a:spcPts val="0"/>
              </a:spcAft>
            </a:pPr>
            <a:r>
              <a:rPr lang="fr-FR" sz="3200" b="1" i="1" dirty="0">
                <a:solidFill>
                  <a:srgbClr val="000000"/>
                </a:solidFill>
                <a:latin typeface="Lucida Handwriting" panose="03010101010101010101" pitchFamily="66" charset="0"/>
                <a:ea typeface="Times New Roman" panose="02020603050405020304" pitchFamily="18" charset="0"/>
              </a:rPr>
              <a:t> </a:t>
            </a:r>
            <a:r>
              <a:rPr lang="fr-FR" sz="3200" b="1" i="1" dirty="0" smtClean="0">
                <a:solidFill>
                  <a:srgbClr val="000000"/>
                </a:solidFill>
                <a:latin typeface="Lucida Handwriting" panose="03010101010101010101" pitchFamily="66" charset="0"/>
                <a:ea typeface="Times New Roman" panose="02020603050405020304" pitchFamily="18" charset="0"/>
              </a:rPr>
              <a:t>                              </a:t>
            </a:r>
            <a:r>
              <a:rPr lang="fr-FR" sz="3200" b="1" i="1" dirty="0" smtClean="0">
                <a:solidFill>
                  <a:srgbClr val="000000"/>
                </a:solidFill>
                <a:effectLst/>
                <a:latin typeface="Lucida Handwriting" panose="03010101010101010101" pitchFamily="66" charset="0"/>
                <a:ea typeface="Times New Roman" panose="02020603050405020304" pitchFamily="18" charset="0"/>
              </a:rPr>
              <a:t>ningún apoyo humano…</a:t>
            </a:r>
            <a:endParaRPr lang="fr-FR" sz="3200" b="1" i="1" dirty="0">
              <a:effectLst/>
              <a:latin typeface="Lucida Handwriting" panose="03010101010101010101" pitchFamily="66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02988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000">
              <a:srgbClr val="AF9619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496387" y="401306"/>
            <a:ext cx="9953897" cy="255454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3200" b="1" dirty="0" smtClean="0">
                <a:latin typeface="Footlight MT Light" panose="0204060206030A020304" pitchFamily="18" charset="0"/>
                <a:ea typeface="Times New Roman" panose="02020603050405020304" pitchFamily="18" charset="0"/>
              </a:rPr>
              <a:t>En</a:t>
            </a:r>
            <a:r>
              <a:rPr kumimoji="0" lang="fr-FR" altLang="fr-FR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 París </a:t>
            </a:r>
            <a:r>
              <a:rPr kumimoji="0" lang="fr-FR" altLang="fr-FR" sz="3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(primavera</a:t>
            </a:r>
            <a:r>
              <a:rPr kumimoji="0" lang="fr-FR" altLang="fr-FR" sz="32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 de</a:t>
            </a:r>
            <a:r>
              <a:rPr kumimoji="0" lang="fr-FR" altLang="fr-FR" sz="3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 1703),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sz="3200" dirty="0">
              <a:latin typeface="Footlight MT Light" panose="0204060206030A020304" pitchFamily="18" charset="0"/>
              <a:ea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3200" dirty="0">
                <a:latin typeface="Footlight MT Light" panose="0204060206030A020304" pitchFamily="18" charset="0"/>
                <a:ea typeface="Times New Roman" panose="02020603050405020304" pitchFamily="18" charset="0"/>
              </a:rPr>
              <a:t>e</a:t>
            </a:r>
            <a:r>
              <a:rPr kumimoji="0" lang="fr-FR" altLang="fr-FR" sz="3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n el hospital de la Salpêtrière, 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3200" dirty="0">
                <a:latin typeface="Footlight MT Light" panose="0204060206030A020304" pitchFamily="18" charset="0"/>
                <a:ea typeface="Times New Roman" panose="02020603050405020304" pitchFamily="18" charset="0"/>
              </a:rPr>
              <a:t>e</a:t>
            </a:r>
            <a:r>
              <a:rPr kumimoji="0" lang="fr-FR" altLang="fr-FR" sz="3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ntre los pobres…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3200" dirty="0">
                <a:latin typeface="Footlight MT Light" panose="0204060206030A020304" pitchFamily="18" charset="0"/>
                <a:ea typeface="Times New Roman" panose="02020603050405020304" pitchFamily="18" charset="0"/>
              </a:rPr>
              <a:t>p</a:t>
            </a:r>
            <a:r>
              <a:rPr kumimoji="0" lang="fr-FR" altLang="fr-FR" sz="3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ronto es despedido por los otros capellanes…</a:t>
            </a:r>
            <a:endParaRPr kumimoji="0" lang="fr-FR" altLang="fr-FR" sz="32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Footlight MT Light" panose="0204060206030A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4033299"/>
            <a:ext cx="12096205" cy="2554545"/>
          </a:xfrm>
          <a:prstGeom prst="rect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fr-FR" sz="3200" b="1" i="1" dirty="0" smtClean="0">
                <a:solidFill>
                  <a:srgbClr val="000000"/>
                </a:solidFill>
                <a:effectLst/>
                <a:latin typeface="Lucida Handwriting" panose="03010101010101010101" pitchFamily="66" charset="0"/>
                <a:ea typeface="Times New Roman" panose="02020603050405020304" pitchFamily="18" charset="0"/>
              </a:rPr>
              <a:t>Excluido… </a:t>
            </a:r>
          </a:p>
          <a:p>
            <a:pPr algn="just">
              <a:spcAft>
                <a:spcPts val="0"/>
              </a:spcAft>
            </a:pPr>
            <a:r>
              <a:rPr lang="fr-FR" sz="3200" b="1" i="1" dirty="0">
                <a:solidFill>
                  <a:srgbClr val="000000"/>
                </a:solidFill>
                <a:latin typeface="Lucida Handwriting" panose="03010101010101010101" pitchFamily="66" charset="0"/>
                <a:ea typeface="Times New Roman" panose="02020603050405020304" pitchFamily="18" charset="0"/>
              </a:rPr>
              <a:t> </a:t>
            </a:r>
            <a:r>
              <a:rPr lang="fr-FR" sz="3200" b="1" i="1" dirty="0" smtClean="0">
                <a:solidFill>
                  <a:srgbClr val="000000"/>
                </a:solidFill>
                <a:latin typeface="Lucida Handwriting" panose="03010101010101010101" pitchFamily="66" charset="0"/>
                <a:ea typeface="Times New Roman" panose="02020603050405020304" pitchFamily="18" charset="0"/>
              </a:rPr>
              <a:t>     </a:t>
            </a:r>
            <a:r>
              <a:rPr lang="fr-FR" sz="3200" b="1" i="1" dirty="0" smtClean="0">
                <a:solidFill>
                  <a:srgbClr val="000000"/>
                </a:solidFill>
                <a:effectLst/>
                <a:latin typeface="Lucida Handwriting" panose="03010101010101010101" pitchFamily="66" charset="0"/>
                <a:ea typeface="Times New Roman" panose="02020603050405020304" pitchFamily="18" charset="0"/>
              </a:rPr>
              <a:t>Abandonado… </a:t>
            </a:r>
          </a:p>
          <a:p>
            <a:pPr algn="just">
              <a:spcAft>
                <a:spcPts val="0"/>
              </a:spcAft>
            </a:pPr>
            <a:r>
              <a:rPr lang="fr-FR" sz="3200" b="1" i="1" dirty="0">
                <a:solidFill>
                  <a:srgbClr val="000000"/>
                </a:solidFill>
                <a:latin typeface="Lucida Handwriting" panose="03010101010101010101" pitchFamily="66" charset="0"/>
                <a:ea typeface="Times New Roman" panose="02020603050405020304" pitchFamily="18" charset="0"/>
              </a:rPr>
              <a:t> </a:t>
            </a:r>
            <a:r>
              <a:rPr lang="fr-FR" sz="3200" b="1" i="1" dirty="0" smtClean="0">
                <a:solidFill>
                  <a:srgbClr val="000000"/>
                </a:solidFill>
                <a:latin typeface="Lucida Handwriting" panose="03010101010101010101" pitchFamily="66" charset="0"/>
                <a:ea typeface="Times New Roman" panose="02020603050405020304" pitchFamily="18" charset="0"/>
              </a:rPr>
              <a:t>                  </a:t>
            </a:r>
            <a:r>
              <a:rPr lang="fr-FR" sz="3200" b="1" i="1" dirty="0" smtClean="0">
                <a:solidFill>
                  <a:srgbClr val="000000"/>
                </a:solidFill>
                <a:effectLst/>
                <a:latin typeface="Lucida Handwriting" panose="03010101010101010101" pitchFamily="66" charset="0"/>
                <a:ea typeface="Times New Roman" panose="02020603050405020304" pitchFamily="18" charset="0"/>
              </a:rPr>
              <a:t>calumniado… </a:t>
            </a:r>
          </a:p>
          <a:p>
            <a:pPr algn="just">
              <a:spcAft>
                <a:spcPts val="0"/>
              </a:spcAft>
            </a:pPr>
            <a:r>
              <a:rPr lang="fr-FR" sz="3200" b="1" i="1" dirty="0">
                <a:solidFill>
                  <a:srgbClr val="000000"/>
                </a:solidFill>
                <a:latin typeface="Lucida Handwriting" panose="03010101010101010101" pitchFamily="66" charset="0"/>
                <a:ea typeface="Times New Roman" panose="02020603050405020304" pitchFamily="18" charset="0"/>
              </a:rPr>
              <a:t> </a:t>
            </a:r>
            <a:r>
              <a:rPr lang="fr-FR" sz="3200" b="1" i="1" dirty="0" smtClean="0">
                <a:solidFill>
                  <a:srgbClr val="000000"/>
                </a:solidFill>
                <a:latin typeface="Lucida Handwriting" panose="03010101010101010101" pitchFamily="66" charset="0"/>
                <a:ea typeface="Times New Roman" panose="02020603050405020304" pitchFamily="18" charset="0"/>
              </a:rPr>
              <a:t>                             expulsado de todas partes</a:t>
            </a:r>
            <a:r>
              <a:rPr lang="fr-FR" sz="3200" b="1" i="1" dirty="0" smtClean="0">
                <a:solidFill>
                  <a:srgbClr val="000000"/>
                </a:solidFill>
                <a:effectLst/>
                <a:latin typeface="Lucida Handwriting" panose="03010101010101010101" pitchFamily="66" charset="0"/>
                <a:ea typeface="Times New Roman" panose="02020603050405020304" pitchFamily="18" charset="0"/>
              </a:rPr>
              <a:t>… </a:t>
            </a:r>
          </a:p>
          <a:p>
            <a:pPr algn="just">
              <a:spcAft>
                <a:spcPts val="0"/>
              </a:spcAft>
            </a:pPr>
            <a:r>
              <a:rPr lang="fr-FR" sz="3200" b="1" i="1" dirty="0">
                <a:solidFill>
                  <a:srgbClr val="000000"/>
                </a:solidFill>
                <a:latin typeface="Lucida Handwriting" panose="03010101010101010101" pitchFamily="66" charset="0"/>
                <a:ea typeface="Times New Roman" panose="02020603050405020304" pitchFamily="18" charset="0"/>
              </a:rPr>
              <a:t> </a:t>
            </a:r>
            <a:r>
              <a:rPr lang="fr-FR" sz="3200" b="1" i="1" dirty="0" smtClean="0">
                <a:solidFill>
                  <a:srgbClr val="000000"/>
                </a:solidFill>
                <a:latin typeface="Lucida Handwriting" panose="03010101010101010101" pitchFamily="66" charset="0"/>
                <a:ea typeface="Times New Roman" panose="02020603050405020304" pitchFamily="18" charset="0"/>
              </a:rPr>
              <a:t>                                                        </a:t>
            </a:r>
            <a:r>
              <a:rPr lang="fr-FR" sz="3200" b="1" i="1" dirty="0" smtClean="0">
                <a:solidFill>
                  <a:srgbClr val="000000"/>
                </a:solidFill>
                <a:effectLst/>
                <a:latin typeface="Lucida Handwriting" panose="03010101010101010101" pitchFamily="66" charset="0"/>
                <a:ea typeface="Times New Roman" panose="02020603050405020304" pitchFamily="18" charset="0"/>
              </a:rPr>
              <a:t>marginalizado…</a:t>
            </a:r>
            <a:endParaRPr lang="fr-FR" sz="3200" dirty="0">
              <a:effectLst/>
              <a:latin typeface="Lucida Handwriting" panose="03010101010101010101" pitchFamily="66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02535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000">
              <a:srgbClr val="AF9619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927463" y="-107098"/>
            <a:ext cx="10871247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altLang="fr-FR" sz="4000" dirty="0">
                <a:latin typeface="Footlight MT Light" panose="0204060206030A020304" pitchFamily="18" charset="0"/>
                <a:ea typeface="Times New Roman" panose="02020603050405020304" pitchFamily="18" charset="0"/>
              </a:rPr>
              <a:t>Elige refugiarse bajo una escalera,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altLang="fr-FR" sz="4000" dirty="0">
                <a:latin typeface="Footlight MT Light" panose="0204060206030A020304" pitchFamily="18" charset="0"/>
                <a:ea typeface="Times New Roman" panose="02020603050405020304" pitchFamily="18" charset="0"/>
              </a:rPr>
              <a:t> </a:t>
            </a:r>
            <a:r>
              <a:rPr lang="es-ES" altLang="fr-FR" sz="4000" dirty="0" smtClean="0">
                <a:latin typeface="Footlight MT Light" panose="0204060206030A020304" pitchFamily="18" charset="0"/>
                <a:ea typeface="Times New Roman" panose="02020603050405020304" pitchFamily="18" charset="0"/>
              </a:rPr>
              <a:t>“en </a:t>
            </a:r>
            <a:r>
              <a:rPr lang="es-ES" altLang="fr-FR" sz="4000" dirty="0">
                <a:latin typeface="Footlight MT Light" panose="0204060206030A020304" pitchFamily="18" charset="0"/>
                <a:ea typeface="Times New Roman" panose="02020603050405020304" pitchFamily="18" charset="0"/>
              </a:rPr>
              <a:t>un pequeño agujero en una pequeña </a:t>
            </a:r>
            <a:r>
              <a:rPr lang="es-ES" altLang="fr-FR" sz="4000" dirty="0" smtClean="0">
                <a:latin typeface="Footlight MT Light" panose="0204060206030A020304" pitchFamily="18" charset="0"/>
                <a:ea typeface="Times New Roman" panose="02020603050405020304" pitchFamily="18" charset="0"/>
              </a:rPr>
              <a:t>casa” </a:t>
            </a:r>
            <a:endParaRPr lang="es-ES" altLang="fr-FR" sz="4000" dirty="0">
              <a:latin typeface="Footlight MT Light" panose="0204060206030A020304" pitchFamily="18" charset="0"/>
              <a:ea typeface="Times New Roman" panose="02020603050405020304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altLang="fr-FR" sz="4000" dirty="0">
                <a:latin typeface="Footlight MT Light" panose="0204060206030A020304" pitchFamily="18" charset="0"/>
                <a:ea typeface="Times New Roman" panose="02020603050405020304" pitchFamily="18" charset="0"/>
              </a:rPr>
              <a:t>rue du </a:t>
            </a:r>
            <a:r>
              <a:rPr lang="es-ES" altLang="fr-FR" sz="4000" dirty="0" err="1">
                <a:latin typeface="Footlight MT Light" panose="0204060206030A020304" pitchFamily="18" charset="0"/>
                <a:ea typeface="Times New Roman" panose="02020603050405020304" pitchFamily="18" charset="0"/>
              </a:rPr>
              <a:t>Pot</a:t>
            </a:r>
            <a:r>
              <a:rPr lang="es-ES" altLang="fr-FR" sz="4000" dirty="0">
                <a:latin typeface="Footlight MT Light" panose="0204060206030A020304" pitchFamily="18" charset="0"/>
                <a:ea typeface="Times New Roman" panose="02020603050405020304" pitchFamily="18" charset="0"/>
              </a:rPr>
              <a:t> de </a:t>
            </a:r>
            <a:r>
              <a:rPr lang="es-ES" altLang="fr-FR" sz="4000" dirty="0" err="1">
                <a:latin typeface="Footlight MT Light" panose="0204060206030A020304" pitchFamily="18" charset="0"/>
                <a:ea typeface="Times New Roman" panose="02020603050405020304" pitchFamily="18" charset="0"/>
              </a:rPr>
              <a:t>fer</a:t>
            </a:r>
            <a:r>
              <a:rPr lang="es-ES" altLang="fr-FR" sz="4000" dirty="0">
                <a:latin typeface="Footlight MT Light" panose="0204060206030A020304" pitchFamily="18" charset="0"/>
                <a:ea typeface="Times New Roman" panose="02020603050405020304" pitchFamily="18" charset="0"/>
              </a:rPr>
              <a:t> (finales del verano - otoño de 1703). </a:t>
            </a:r>
          </a:p>
        </p:txBody>
      </p:sp>
      <p:sp>
        <p:nvSpPr>
          <p:cNvPr id="3" name="Rectangle 2"/>
          <p:cNvSpPr/>
          <p:nvPr/>
        </p:nvSpPr>
        <p:spPr>
          <a:xfrm>
            <a:off x="143691" y="2721114"/>
            <a:ext cx="11808823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4000" b="1" dirty="0" smtClean="0">
                <a:latin typeface="Footlight MT Light" panose="0204060206030A020304" pitchFamily="18" charset="0"/>
                <a:ea typeface="Times New Roman" panose="02020603050405020304" pitchFamily="18" charset="0"/>
              </a:rPr>
              <a:t>Solo con Dios</a:t>
            </a:r>
            <a:r>
              <a:rPr lang="fr-FR" altLang="fr-FR" sz="4000" dirty="0" smtClean="0">
                <a:latin typeface="Footlight MT Light" panose="0204060206030A020304" pitchFamily="18" charset="0"/>
                <a:ea typeface="Times New Roman" panose="02020603050405020304" pitchFamily="18" charset="0"/>
              </a:rPr>
              <a:t>. </a:t>
            </a:r>
            <a:endParaRPr lang="fr-FR" altLang="fr-FR" sz="4000" dirty="0">
              <a:latin typeface="Footlight MT Light" panose="0204060206030A020304" pitchFamily="18" charset="0"/>
              <a:ea typeface="Times New Roman" panose="02020603050405020304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4000" dirty="0" smtClean="0">
                <a:latin typeface="Footlight MT Light" panose="0204060206030A020304" pitchFamily="18" charset="0"/>
                <a:ea typeface="Times New Roman" panose="02020603050405020304" pitchFamily="18" charset="0"/>
              </a:rPr>
              <a:t>Es en esta dolorosa etapa </a:t>
            </a:r>
            <a:r>
              <a:rPr lang="fr-FR" altLang="fr-FR" sz="4000" dirty="0">
                <a:latin typeface="Footlight MT Light" panose="0204060206030A020304" pitchFamily="18" charset="0"/>
                <a:ea typeface="Times New Roman" panose="02020603050405020304" pitchFamily="18" charset="0"/>
              </a:rPr>
              <a:t>de </a:t>
            </a:r>
            <a:r>
              <a:rPr lang="fr-FR" altLang="fr-FR" sz="4000" dirty="0" smtClean="0">
                <a:latin typeface="Footlight MT Light" panose="0204060206030A020304" pitchFamily="18" charset="0"/>
                <a:ea typeface="Times New Roman" panose="02020603050405020304" pitchFamily="18" charset="0"/>
              </a:rPr>
              <a:t>su vida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4000" dirty="0">
                <a:latin typeface="Footlight MT Light" panose="0204060206030A020304" pitchFamily="18" charset="0"/>
                <a:ea typeface="Times New Roman" panose="02020603050405020304" pitchFamily="18" charset="0"/>
              </a:rPr>
              <a:t>q</a:t>
            </a:r>
            <a:r>
              <a:rPr lang="fr-FR" altLang="fr-FR" sz="4000" dirty="0" smtClean="0">
                <a:latin typeface="Footlight MT Light" panose="0204060206030A020304" pitchFamily="18" charset="0"/>
                <a:ea typeface="Times New Roman" panose="02020603050405020304" pitchFamily="18" charset="0"/>
              </a:rPr>
              <a:t>ue se sitúa la redacción </a:t>
            </a:r>
            <a:r>
              <a:rPr lang="fr-FR" altLang="fr-FR" sz="4000" dirty="0">
                <a:latin typeface="Footlight MT Light" panose="0204060206030A020304" pitchFamily="18" charset="0"/>
                <a:ea typeface="Times New Roman" panose="02020603050405020304" pitchFamily="18" charset="0"/>
              </a:rPr>
              <a:t>de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4000" dirty="0">
                <a:latin typeface="Footlight MT Light" panose="0204060206030A020304" pitchFamily="18" charset="0"/>
                <a:ea typeface="Times New Roman" panose="02020603050405020304" pitchFamily="18" charset="0"/>
              </a:rPr>
              <a:t> </a:t>
            </a:r>
            <a:r>
              <a:rPr lang="fr-FR" altLang="fr-FR" sz="4000" dirty="0" smtClean="0">
                <a:latin typeface="Footlight MT Light" panose="0204060206030A020304" pitchFamily="18" charset="0"/>
                <a:ea typeface="Times New Roman" panose="02020603050405020304" pitchFamily="18" charset="0"/>
              </a:rPr>
              <a:t>‘</a:t>
            </a:r>
            <a:r>
              <a:rPr lang="fr-FR" altLang="fr-FR" sz="5400" b="1" dirty="0" smtClean="0">
                <a:latin typeface="Footlight MT Light" panose="0204060206030A020304" pitchFamily="18" charset="0"/>
                <a:ea typeface="Times New Roman" panose="02020603050405020304" pitchFamily="18" charset="0"/>
              </a:rPr>
              <a:t>El Amor </a:t>
            </a:r>
            <a:r>
              <a:rPr lang="fr-FR" altLang="fr-FR" sz="5400" b="1" dirty="0">
                <a:latin typeface="Footlight MT Light" panose="0204060206030A020304" pitchFamily="18" charset="0"/>
                <a:ea typeface="Times New Roman" panose="02020603050405020304" pitchFamily="18" charset="0"/>
              </a:rPr>
              <a:t>de la </a:t>
            </a:r>
            <a:r>
              <a:rPr lang="fr-FR" altLang="fr-FR" sz="5400" b="1" dirty="0" smtClean="0">
                <a:latin typeface="Footlight MT Light" panose="0204060206030A020304" pitchFamily="18" charset="0"/>
                <a:ea typeface="Times New Roman" panose="02020603050405020304" pitchFamily="18" charset="0"/>
              </a:rPr>
              <a:t>Sabiduría Eterna</a:t>
            </a:r>
            <a:r>
              <a:rPr lang="fr-FR" altLang="fr-FR" sz="4000" dirty="0" smtClean="0">
                <a:latin typeface="Footlight MT Light" panose="0204060206030A020304" pitchFamily="18" charset="0"/>
                <a:ea typeface="Times New Roman" panose="02020603050405020304" pitchFamily="18" charset="0"/>
              </a:rPr>
              <a:t>’ </a:t>
            </a:r>
            <a:r>
              <a:rPr lang="fr-FR" altLang="fr-FR" sz="4000" dirty="0">
                <a:latin typeface="Footlight MT Light" panose="0204060206030A020304" pitchFamily="18" charset="0"/>
                <a:ea typeface="Times New Roman" panose="02020603050405020304" pitchFamily="18" charset="0"/>
              </a:rPr>
              <a:t>(ASE).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altLang="fr-FR" sz="1400" dirty="0">
              <a:latin typeface="Garamond" panose="02020404030301010803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94233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000">
              <a:srgbClr val="AF9619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04504" y="160640"/>
            <a:ext cx="11887200" cy="6555641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  <a:t>1703, Joven sacerdote ordenado tan solo </a:t>
            </a:r>
            <a:r>
              <a:rPr kumimoji="0" lang="fr-FR" altLang="fr-FR" sz="28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  <a:t>tres años antes, </a:t>
            </a:r>
            <a:endParaRPr kumimoji="0" lang="fr-FR" altLang="fr-FR" sz="28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Garamond" panose="02020404030301010803" pitchFamily="18" charset="0"/>
              <a:ea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2800" b="1" dirty="0">
                <a:solidFill>
                  <a:srgbClr val="FFFF00"/>
                </a:solidFill>
                <a:latin typeface="Garamond" panose="02020404030301010803" pitchFamily="18" charset="0"/>
                <a:ea typeface="Times New Roman" panose="02020603050405020304" pitchFamily="18" charset="0"/>
              </a:rPr>
              <a:t>s</a:t>
            </a:r>
            <a:r>
              <a:rPr kumimoji="0" lang="fr-FR" altLang="fr-FR" sz="28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  <a:t>u sueño apostólico se ha hecho añicos. </a:t>
            </a:r>
            <a:endParaRPr lang="fr-FR" altLang="fr-FR" sz="2800" b="1" dirty="0">
              <a:solidFill>
                <a:srgbClr val="FFFF00"/>
              </a:solidFill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  <a:t>Está dispuesto a renunciar a la poderosa atracción que siente por la misión.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  <a:t>Reducido a la nada. Ignorado por todos.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  <a:t>Solo Dios </a:t>
            </a:r>
            <a:r>
              <a:rPr kumimoji="0" lang="fr-FR" altLang="fr-FR" sz="28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  <a:t>cuenta para él.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2800" b="1" dirty="0" smtClean="0">
                <a:solidFill>
                  <a:srgbClr val="FFFF00"/>
                </a:solidFill>
                <a:latin typeface="Garamond" panose="02020404030301010803" pitchFamily="18" charset="0"/>
                <a:ea typeface="Times New Roman" panose="02020603050405020304" pitchFamily="18" charset="0"/>
              </a:rPr>
              <a:t>Reza</a:t>
            </a:r>
            <a:r>
              <a:rPr kumimoji="0" lang="fr-FR" altLang="fr-FR" sz="28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  <a:t>, medita, contempla, pide la verdadera Sabiduría,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2800" b="1" dirty="0" smtClean="0">
                <a:solidFill>
                  <a:srgbClr val="FFFF00"/>
                </a:solidFill>
                <a:latin typeface="Garamond" panose="02020404030301010803" pitchFamily="18" charset="0"/>
                <a:ea typeface="Times New Roman" panose="02020603050405020304" pitchFamily="18" charset="0"/>
              </a:rPr>
              <a:t>quien es Dios mismo</a:t>
            </a:r>
            <a:r>
              <a:rPr kumimoji="0" lang="fr-FR" altLang="fr-FR" sz="28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  <a:t> : </a:t>
            </a:r>
            <a:r>
              <a:rPr kumimoji="0" lang="fr-FR" altLang="fr-FR" sz="40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  <a:t>Jesucristo</a:t>
            </a:r>
            <a:r>
              <a:rPr kumimoji="0" lang="fr-FR" altLang="fr-FR" sz="28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  <a:t>. </a:t>
            </a:r>
            <a:r>
              <a:rPr kumimoji="0" lang="fr-FR" altLang="fr-FR" sz="2800" i="1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  <a:t>(cf. L15 ; L 16 du 24 oct.1703).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2800" dirty="0">
                <a:solidFill>
                  <a:schemeClr val="accent1">
                    <a:lumMod val="60000"/>
                    <a:lumOff val="40000"/>
                  </a:schemeClr>
                </a:solidFill>
                <a:latin typeface="Lucida Calligraphy" panose="03010101010101010101" pitchFamily="66" charset="0"/>
                <a:ea typeface="Times New Roman" panose="02020603050405020304" pitchFamily="18" charset="0"/>
              </a:rPr>
              <a:t>« </a:t>
            </a:r>
            <a:r>
              <a:rPr lang="fr-FR" altLang="fr-FR" sz="28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Lucida Calligraphy" panose="03010101010101010101" pitchFamily="66" charset="0"/>
                <a:ea typeface="Times New Roman" panose="02020603050405020304" pitchFamily="18" charset="0"/>
              </a:rPr>
              <a:t>Pide y haz que otros pidan </a:t>
            </a:r>
            <a:r>
              <a:rPr lang="fr-FR" altLang="fr-FR" sz="2800" b="1" dirty="0" smtClean="0">
                <a:solidFill>
                  <a:srgbClr val="FFFF00"/>
                </a:solidFill>
                <a:latin typeface="Lucida Calligraphy" panose="03010101010101010101" pitchFamily="66" charset="0"/>
                <a:ea typeface="Times New Roman" panose="02020603050405020304" pitchFamily="18" charset="0"/>
              </a:rPr>
              <a:t>la divina Sabiduría </a:t>
            </a:r>
            <a:r>
              <a:rPr lang="fr-FR" altLang="fr-FR" sz="28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Lucida Calligraphy" panose="03010101010101010101" pitchFamily="66" charset="0"/>
                <a:ea typeface="Times New Roman" panose="02020603050405020304" pitchFamily="18" charset="0"/>
              </a:rPr>
              <a:t>para mí, que en Jesús y María soy tu hermano</a:t>
            </a:r>
            <a:r>
              <a:rPr lang="fr-FR" altLang="fr-FR" sz="2800" dirty="0">
                <a:solidFill>
                  <a:schemeClr val="accent1">
                    <a:lumMod val="60000"/>
                    <a:lumOff val="40000"/>
                  </a:schemeClr>
                </a:solidFill>
                <a:latin typeface="Lucida Calligraphy" panose="03010101010101010101" pitchFamily="66" charset="0"/>
                <a:ea typeface="Times New Roman" panose="02020603050405020304" pitchFamily="18" charset="0"/>
              </a:rPr>
              <a:t> »</a:t>
            </a:r>
            <a:r>
              <a:rPr lang="fr-FR" altLang="fr-FR" sz="2800" dirty="0">
                <a:solidFill>
                  <a:schemeClr val="accent1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endParaRPr lang="fr-FR" altLang="fr-FR" sz="2800" dirty="0" smtClean="0">
              <a:solidFill>
                <a:schemeClr val="accent1">
                  <a:lumMod val="60000"/>
                  <a:lumOff val="40000"/>
                </a:schemeClr>
              </a:solidFill>
              <a:latin typeface="Garamond" panose="02020404030301010803" pitchFamily="18" charset="0"/>
              <a:ea typeface="Times New Roman" panose="02020603050405020304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2800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lang="fr-FR" altLang="fr-FR" sz="2800" i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Times New Roman" panose="02020603050405020304" pitchFamily="18" charset="0"/>
              </a:rPr>
              <a:t>                                                          (</a:t>
            </a:r>
            <a:r>
              <a:rPr lang="fr-FR" altLang="fr-FR" sz="2800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Times New Roman" panose="02020603050405020304" pitchFamily="18" charset="0"/>
              </a:rPr>
              <a:t>L.17, 1703, à sa sœur religieuse </a:t>
            </a:r>
            <a:r>
              <a:rPr lang="fr-FR" altLang="fr-FR" sz="2800" i="1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Times New Roman" panose="02020603050405020304" pitchFamily="18" charset="0"/>
              </a:rPr>
              <a:t>Guyonne</a:t>
            </a:r>
            <a:r>
              <a:rPr lang="fr-FR" altLang="fr-FR" sz="2800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Times New Roman" panose="02020603050405020304" pitchFamily="18" charset="0"/>
              </a:rPr>
              <a:t>-Jeanne)</a:t>
            </a:r>
            <a:endParaRPr lang="fr-FR" altLang="fr-FR" sz="2800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  <a:t>Experimentó la oposición entre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  <a:t>la </a:t>
            </a:r>
            <a:r>
              <a:rPr kumimoji="0" lang="fr-FR" altLang="fr-FR" sz="40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  <a:t>sabiduría del mundo </a:t>
            </a:r>
            <a:r>
              <a:rPr lang="fr-FR" altLang="fr-FR" sz="2800" b="1" dirty="0">
                <a:solidFill>
                  <a:srgbClr val="FFFF00"/>
                </a:solidFill>
                <a:latin typeface="Garamond" panose="02020404030301010803" pitchFamily="18" charset="0"/>
                <a:ea typeface="Times New Roman" panose="02020603050405020304" pitchFamily="18" charset="0"/>
              </a:rPr>
              <a:t>y</a:t>
            </a:r>
            <a:r>
              <a:rPr kumimoji="0" lang="fr-FR" altLang="fr-FR" sz="28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8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  <a:t>la SABIDURÍA DE DIOS</a:t>
            </a:r>
            <a:r>
              <a:rPr kumimoji="0" lang="fr-FR" altLang="fr-FR" sz="28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  <a:t>.</a:t>
            </a:r>
            <a:endParaRPr kumimoji="0" lang="fr-FR" altLang="fr-FR" sz="28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8760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000">
              <a:srgbClr val="AF9619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" y="0"/>
            <a:ext cx="12192000" cy="1938992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>
            <a:spAutoFit/>
          </a:bodyPr>
          <a:lstStyle/>
          <a:p>
            <a:r>
              <a:rPr lang="fr-FR" sz="4000" dirty="0" smtClean="0">
                <a:solidFill>
                  <a:srgbClr val="002060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 fue hasta </a:t>
            </a:r>
            <a:r>
              <a:rPr lang="fr-FR" sz="4000" b="1" dirty="0" smtClean="0">
                <a:solidFill>
                  <a:srgbClr val="002060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1706</a:t>
            </a:r>
            <a:r>
              <a:rPr lang="fr-FR" sz="4000" dirty="0" smtClean="0">
                <a:solidFill>
                  <a:srgbClr val="002060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que encontró definitivamente su camino como ‘</a:t>
            </a:r>
            <a:r>
              <a:rPr lang="fr-FR" sz="4000" b="1" dirty="0" smtClean="0">
                <a:solidFill>
                  <a:srgbClr val="FF0000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misionero apostólico</a:t>
            </a:r>
            <a:r>
              <a:rPr lang="fr-FR" sz="4000" dirty="0" smtClean="0">
                <a:solidFill>
                  <a:srgbClr val="002060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’, </a:t>
            </a:r>
          </a:p>
          <a:p>
            <a:r>
              <a:rPr lang="fr-FR" sz="4000" dirty="0">
                <a:solidFill>
                  <a:srgbClr val="002060"/>
                </a:solidFill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fr-FR" sz="4000" dirty="0" smtClean="0">
                <a:solidFill>
                  <a:srgbClr val="002060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espués de encontrarse con el Papa Clemente XI en Roma. </a:t>
            </a:r>
          </a:p>
        </p:txBody>
      </p:sp>
      <p:sp>
        <p:nvSpPr>
          <p:cNvPr id="3" name="Rectangle 2"/>
          <p:cNvSpPr/>
          <p:nvPr/>
        </p:nvSpPr>
        <p:spPr>
          <a:xfrm>
            <a:off x="3328852" y="2081573"/>
            <a:ext cx="8669383" cy="464742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4000" dirty="0" smtClean="0">
                <a:solidFill>
                  <a:srgbClr val="002060"/>
                </a:solidFill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Desde entonces su vida</a:t>
            </a:r>
            <a:endParaRPr lang="fr-FR" sz="4000" dirty="0">
              <a:solidFill>
                <a:srgbClr val="002060"/>
              </a:solidFill>
              <a:latin typeface="Footlight MT Light" panose="0204060206030A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fr-FR" sz="4000" dirty="0" smtClean="0">
                <a:solidFill>
                  <a:srgbClr val="002060"/>
                </a:solidFill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será </a:t>
            </a:r>
            <a:r>
              <a:rPr lang="fr-FR" sz="4000" dirty="0" smtClean="0">
                <a:solidFill>
                  <a:srgbClr val="002060"/>
                </a:solidFill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impulsada </a:t>
            </a:r>
            <a:r>
              <a:rPr lang="fr-FR" sz="4000" dirty="0" smtClean="0">
                <a:solidFill>
                  <a:srgbClr val="002060"/>
                </a:solidFill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por completo por </a:t>
            </a:r>
            <a:r>
              <a:rPr lang="fr-FR" sz="4000" dirty="0" smtClean="0">
                <a:solidFill>
                  <a:srgbClr val="FF0000"/>
                </a:solidFill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fr-FR" sz="4000" dirty="0">
              <a:solidFill>
                <a:srgbClr val="FF0000"/>
              </a:solidFill>
              <a:latin typeface="Footlight MT Light" panose="0204060206030A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fr-FR" sz="4000" b="1" dirty="0">
                <a:solidFill>
                  <a:srgbClr val="FF0000"/>
                </a:solidFill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 </a:t>
            </a:r>
            <a:r>
              <a:rPr lang="fr-FR" sz="5400" b="1" dirty="0" smtClean="0">
                <a:solidFill>
                  <a:srgbClr val="FF0000"/>
                </a:solidFill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 sabiduría misionera…</a:t>
            </a:r>
            <a:endParaRPr lang="fr-FR" sz="5400" b="1" dirty="0">
              <a:solidFill>
                <a:srgbClr val="FF0000"/>
              </a:solidFill>
              <a:latin typeface="Footlight MT Light" panose="0204060206030A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fr-FR" sz="5400" b="1" dirty="0" smtClean="0">
                <a:solidFill>
                  <a:srgbClr val="FF0000"/>
                </a:solidFill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Teniendo siempre algo </a:t>
            </a:r>
            <a:endParaRPr lang="fr-FR" sz="5400" b="1" dirty="0">
              <a:solidFill>
                <a:srgbClr val="FF0000"/>
              </a:solidFill>
              <a:latin typeface="Footlight MT Light" panose="0204060206030A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fr-FR" sz="5400" b="1" dirty="0">
                <a:solidFill>
                  <a:srgbClr val="FF0000"/>
                </a:solidFill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fr-FR" sz="5400" b="1" dirty="0" smtClean="0">
                <a:solidFill>
                  <a:srgbClr val="FF0000"/>
                </a:solidFill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uevo que emprender</a:t>
            </a:r>
            <a:endParaRPr lang="fr-FR" sz="5400" b="1" dirty="0">
              <a:solidFill>
                <a:srgbClr val="FF0000"/>
              </a:solidFill>
              <a:latin typeface="Footlight MT Light" panose="0204060206030A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fr-FR" sz="5400" b="1" dirty="0">
                <a:solidFill>
                  <a:srgbClr val="FF0000"/>
                </a:solidFill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fr-FR" sz="5400" b="1" dirty="0" smtClean="0">
                <a:solidFill>
                  <a:srgbClr val="FF0000"/>
                </a:solidFill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5400" b="1" dirty="0">
                <a:solidFill>
                  <a:srgbClr val="FF0000"/>
                </a:solidFill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lang="fr-FR" sz="5400" b="1" dirty="0" smtClean="0">
                <a:solidFill>
                  <a:srgbClr val="FF0000"/>
                </a:solidFill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manera de los Apóstoles</a:t>
            </a:r>
            <a:r>
              <a:rPr lang="fr-FR" sz="4000" b="1" dirty="0">
                <a:solidFill>
                  <a:srgbClr val="FF0000"/>
                </a:solidFill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»</a:t>
            </a:r>
            <a:endParaRPr lang="fr-FR" sz="4000" b="1" dirty="0">
              <a:solidFill>
                <a:srgbClr val="FF0000"/>
              </a:solidFill>
              <a:latin typeface="Footlight MT Light" panose="0204060206030A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43895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000">
              <a:srgbClr val="AF9619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806068"/>
            <a:ext cx="12192000" cy="1692771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3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opperplate Gothic Light" panose="020E0507020206020404" pitchFamily="34" charset="0"/>
                <a:ea typeface="Times New Roman" panose="02020603050405020304" pitchFamily="18" charset="0"/>
              </a:rPr>
              <a:t>2. « </a:t>
            </a:r>
            <a:r>
              <a:rPr kumimoji="0" lang="fr-FR" altLang="fr-FR" sz="4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opperplate Gothic Light" panose="020E0507020206020404" pitchFamily="34" charset="0"/>
                <a:ea typeface="Times New Roman" panose="02020603050405020304" pitchFamily="18" charset="0"/>
              </a:rPr>
              <a:t>el amor de la sabiduría eterna</a:t>
            </a:r>
            <a:r>
              <a:rPr kumimoji="0" lang="fr-FR" altLang="fr-FR" sz="3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opperplate Gothic Light" panose="020E0507020206020404" pitchFamily="34" charset="0"/>
                <a:ea typeface="Times New Roman" panose="02020603050405020304" pitchFamily="18" charset="0"/>
              </a:rPr>
              <a:t> » </a:t>
            </a:r>
            <a:r>
              <a:rPr kumimoji="0" lang="fr-FR" altLang="fr-FR" sz="32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opperplate Gothic Light" panose="020E0507020206020404" pitchFamily="34" charset="0"/>
                <a:ea typeface="Times New Roman" panose="02020603050405020304" pitchFamily="18" charset="0"/>
              </a:rPr>
              <a:t>(ASE)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sz="3200" b="1" i="1" dirty="0">
              <a:latin typeface="Lucida Calligraphy" panose="03010101010101010101" pitchFamily="66" charset="0"/>
              <a:ea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3200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Lucida Calligraphy" panose="03010101010101010101" pitchFamily="66" charset="0"/>
                <a:ea typeface="Times New Roman" panose="02020603050405020304" pitchFamily="18" charset="0"/>
              </a:rPr>
              <a:t>(Uno de los primeros escritos del Padre </a:t>
            </a:r>
            <a:r>
              <a:rPr lang="fr-FR" altLang="fr-FR" sz="3200" i="1" dirty="0" smtClean="0">
                <a:solidFill>
                  <a:srgbClr val="002060"/>
                </a:solidFill>
                <a:latin typeface="Lucida Calligraphy" panose="03010101010101010101" pitchFamily="66" charset="0"/>
                <a:ea typeface="Times New Roman" panose="02020603050405020304" pitchFamily="18" charset="0"/>
              </a:rPr>
              <a:t>de </a:t>
            </a:r>
            <a:r>
              <a:rPr kumimoji="0" lang="fr-FR" altLang="fr-FR" sz="3200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Lucida Calligraphy" panose="03010101010101010101" pitchFamily="66" charset="0"/>
                <a:ea typeface="Times New Roman" panose="02020603050405020304" pitchFamily="18" charset="0"/>
              </a:rPr>
              <a:t>Montfort). </a:t>
            </a:r>
            <a:endParaRPr kumimoji="0" lang="fr-FR" altLang="fr-FR" sz="320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Lucida Calligraphy" panose="03010101010101010101" pitchFamily="66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470263" y="3442788"/>
            <a:ext cx="11251474" cy="1200329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  <a:t>*</a:t>
            </a:r>
            <a:r>
              <a:rPr kumimoji="0" lang="fr-FR" altLang="fr-FR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lang="fr-FR" altLang="fr-FR" sz="3600" b="1" dirty="0" smtClean="0">
                <a:solidFill>
                  <a:srgbClr val="FF0000"/>
                </a:solidFill>
                <a:latin typeface="Garamond" panose="02020404030301010803" pitchFamily="18" charset="0"/>
                <a:ea typeface="Times New Roman" panose="02020603050405020304" pitchFamily="18" charset="0"/>
              </a:rPr>
              <a:t>E</a:t>
            </a:r>
            <a:r>
              <a:rPr kumimoji="0" lang="fr-FR" altLang="fr-FR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  <a:t>L</a:t>
            </a:r>
            <a:r>
              <a:rPr kumimoji="0" lang="fr-FR" altLang="fr-FR" sz="3600" b="1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kumimoji="0" lang="fr-FR" altLang="fr-FR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  <a:t>Amor de la Sabiduría Eterna </a:t>
            </a:r>
            <a:r>
              <a:rPr kumimoji="0" lang="fr-FR" altLang="fr-FR" sz="3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  <a:t>para el</a:t>
            </a:r>
            <a:r>
              <a:rPr kumimoji="0" lang="fr-FR" altLang="fr-FR" sz="3600" b="1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  <a:t> hombre</a:t>
            </a:r>
            <a:endParaRPr kumimoji="0" lang="fr-FR" altLang="fr-FR" sz="36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3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  <a:t>*</a:t>
            </a:r>
            <a:r>
              <a:rPr kumimoji="0" lang="fr-FR" altLang="fr-FR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kumimoji="0" lang="fr-FR" altLang="fr-FR" sz="3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  <a:t>El amor del hombre </a:t>
            </a:r>
            <a:r>
              <a:rPr kumimoji="0" lang="fr-FR" altLang="fr-FR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  <a:t>para la Sabiduría Eterna</a:t>
            </a:r>
            <a:endParaRPr kumimoji="0" lang="fr-FR" altLang="fr-FR" sz="36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26986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000">
              <a:srgbClr val="AF9619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53439" y="315575"/>
            <a:ext cx="10615749" cy="2308324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fr-FR" sz="3600" dirty="0" smtClean="0">
                <a:solidFill>
                  <a:srgbClr val="002060"/>
                </a:solidFill>
                <a:latin typeface="Footlight MT Light" panose="0204060206030A020304" pitchFamily="18" charset="0"/>
                <a:ea typeface="Times New Roman" panose="02020603050405020304" pitchFamily="18" charset="0"/>
              </a:rPr>
              <a:t>Su lenguaje expresa </a:t>
            </a:r>
            <a:r>
              <a:rPr lang="fr-FR" sz="3600" dirty="0" smtClean="0">
                <a:solidFill>
                  <a:srgbClr val="002060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una </a:t>
            </a:r>
            <a:r>
              <a:rPr lang="fr-FR" sz="3600" b="1" dirty="0" smtClean="0">
                <a:solidFill>
                  <a:srgbClr val="FF0000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experiencia mística; </a:t>
            </a:r>
          </a:p>
          <a:p>
            <a:pPr algn="just">
              <a:spcAft>
                <a:spcPts val="0"/>
              </a:spcAft>
            </a:pPr>
            <a:r>
              <a:rPr lang="fr-FR" sz="3600" dirty="0" smtClean="0">
                <a:solidFill>
                  <a:srgbClr val="002060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experiencia que confronta la parte más profunda de nuestro ser </a:t>
            </a:r>
            <a:r>
              <a:rPr lang="fr-FR" sz="3600" dirty="0" smtClean="0">
                <a:solidFill>
                  <a:srgbClr val="002060"/>
                </a:solidFill>
                <a:latin typeface="Footlight MT Light" panose="0204060206030A020304" pitchFamily="18" charset="0"/>
                <a:ea typeface="Times New Roman" panose="02020603050405020304" pitchFamily="18" charset="0"/>
              </a:rPr>
              <a:t>con </a:t>
            </a:r>
            <a:r>
              <a:rPr lang="fr-FR" sz="3600" dirty="0" smtClean="0">
                <a:solidFill>
                  <a:srgbClr val="002060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 ‘</a:t>
            </a:r>
            <a:r>
              <a:rPr lang="fr-FR" sz="3600" b="1" dirty="0" smtClean="0">
                <a:solidFill>
                  <a:srgbClr val="FF0000"/>
                </a:solidFill>
                <a:latin typeface="Footlight MT Light" panose="0204060206030A020304" pitchFamily="18" charset="0"/>
                <a:ea typeface="Times New Roman" panose="02020603050405020304" pitchFamily="18" charset="0"/>
              </a:rPr>
              <a:t>Alguien</a:t>
            </a:r>
            <a:r>
              <a:rPr lang="fr-FR" sz="3600" dirty="0" smtClean="0">
                <a:solidFill>
                  <a:srgbClr val="002060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’. </a:t>
            </a:r>
          </a:p>
          <a:p>
            <a:pPr algn="just">
              <a:spcAft>
                <a:spcPts val="0"/>
              </a:spcAft>
            </a:pPr>
            <a:r>
              <a:rPr lang="fr-FR" sz="3600" dirty="0" smtClean="0">
                <a:solidFill>
                  <a:srgbClr val="002060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Es un encuentro conmovedor con el ‘</a:t>
            </a:r>
            <a:r>
              <a:rPr lang="fr-FR" sz="3600" b="1" dirty="0" smtClean="0">
                <a:solidFill>
                  <a:srgbClr val="FF0000"/>
                </a:solidFill>
                <a:latin typeface="Footlight MT Light" panose="0204060206030A020304" pitchFamily="18" charset="0"/>
                <a:ea typeface="Times New Roman" panose="02020603050405020304" pitchFamily="18" charset="0"/>
              </a:rPr>
              <a:t>A</a:t>
            </a:r>
            <a:r>
              <a:rPr lang="fr-FR" sz="3600" b="1" dirty="0" smtClean="0">
                <a:solidFill>
                  <a:srgbClr val="FF0000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bsoluto</a:t>
            </a:r>
            <a:r>
              <a:rPr lang="fr-FR" sz="3600" dirty="0" smtClean="0">
                <a:solidFill>
                  <a:srgbClr val="002060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’. </a:t>
            </a:r>
            <a:endParaRPr lang="fr-FR" sz="3600" dirty="0">
              <a:solidFill>
                <a:srgbClr val="002060"/>
              </a:solidFill>
              <a:effectLst/>
              <a:latin typeface="Footlight MT Light" panose="0204060206030A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47999" y="2967335"/>
            <a:ext cx="7794171" cy="3416320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fr-FR" sz="3600" dirty="0" smtClean="0"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Al mismo tiempo </a:t>
            </a:r>
          </a:p>
          <a:p>
            <a:pPr>
              <a:spcAft>
                <a:spcPts val="0"/>
              </a:spcAft>
            </a:pPr>
            <a:r>
              <a:rPr lang="fr-FR" sz="3600" b="1" dirty="0" smtClean="0">
                <a:solidFill>
                  <a:srgbClr val="7030A0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experiencia dolorosa</a:t>
            </a:r>
            <a:r>
              <a:rPr lang="fr-FR" sz="3600" dirty="0" smtClean="0"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 de naturaleza purificadora </a:t>
            </a:r>
            <a:r>
              <a:rPr lang="fr-FR" sz="3600" dirty="0">
                <a:latin typeface="Footlight MT Light" panose="0204060206030A020304" pitchFamily="18" charset="0"/>
                <a:ea typeface="Times New Roman" panose="02020603050405020304" pitchFamily="18" charset="0"/>
              </a:rPr>
              <a:t>y</a:t>
            </a:r>
            <a:r>
              <a:rPr lang="fr-FR" sz="3600" dirty="0" smtClean="0"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 transformadora y </a:t>
            </a:r>
          </a:p>
          <a:p>
            <a:pPr>
              <a:spcAft>
                <a:spcPts val="0"/>
              </a:spcAft>
            </a:pPr>
            <a:r>
              <a:rPr lang="fr-FR" sz="3600" b="1" dirty="0" smtClean="0">
                <a:solidFill>
                  <a:srgbClr val="00B050"/>
                </a:solidFill>
                <a:latin typeface="Footlight MT Light" panose="0204060206030A020304" pitchFamily="18" charset="0"/>
                <a:ea typeface="Times New Roman" panose="02020603050405020304" pitchFamily="18" charset="0"/>
              </a:rPr>
              <a:t>experiencia </a:t>
            </a:r>
            <a:r>
              <a:rPr lang="fr-FR" sz="3600" b="1" dirty="0" smtClean="0">
                <a:solidFill>
                  <a:srgbClr val="00B050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de alegría </a:t>
            </a:r>
            <a:r>
              <a:rPr lang="fr-FR" sz="3600" dirty="0" smtClean="0"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profunda, </a:t>
            </a:r>
          </a:p>
          <a:p>
            <a:pPr>
              <a:spcAft>
                <a:spcPts val="0"/>
              </a:spcAft>
            </a:pPr>
            <a:r>
              <a:rPr lang="fr-FR" sz="3600" dirty="0">
                <a:latin typeface="Footlight MT Light" panose="0204060206030A020304" pitchFamily="18" charset="0"/>
                <a:ea typeface="Times New Roman" panose="02020603050405020304" pitchFamily="18" charset="0"/>
              </a:rPr>
              <a:t>l</a:t>
            </a:r>
            <a:r>
              <a:rPr lang="fr-FR" sz="3600" dirty="0" smtClean="0"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a de conocer a </a:t>
            </a:r>
            <a:r>
              <a:rPr lang="fr-FR" sz="3600" b="1" dirty="0" smtClean="0">
                <a:solidFill>
                  <a:srgbClr val="FF0000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Alguien</a:t>
            </a:r>
            <a:r>
              <a:rPr lang="fr-FR" sz="3600" dirty="0" smtClean="0"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 </a:t>
            </a:r>
          </a:p>
          <a:p>
            <a:pPr>
              <a:spcAft>
                <a:spcPts val="0"/>
              </a:spcAft>
            </a:pPr>
            <a:r>
              <a:rPr lang="fr-FR" sz="3600" dirty="0">
                <a:latin typeface="Footlight MT Light" panose="0204060206030A020304" pitchFamily="18" charset="0"/>
                <a:ea typeface="Times New Roman" panose="02020603050405020304" pitchFamily="18" charset="0"/>
              </a:rPr>
              <a:t>q</a:t>
            </a:r>
            <a:r>
              <a:rPr lang="fr-FR" sz="3600" dirty="0" smtClean="0"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ue nos llena totalmente.</a:t>
            </a:r>
            <a:endParaRPr lang="fr-FR" sz="3600" dirty="0">
              <a:effectLst/>
              <a:latin typeface="Footlight MT Light" panose="0204060206030A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91797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000">
              <a:srgbClr val="AF9619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43990" y="145758"/>
            <a:ext cx="9884228" cy="2554545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fr-FR" sz="4000" b="1" dirty="0" smtClean="0">
                <a:latin typeface="Footlight MT Light" panose="0204060206030A020304" pitchFamily="18" charset="0"/>
                <a:ea typeface="Times New Roman" panose="02020603050405020304" pitchFamily="18" charset="0"/>
              </a:rPr>
              <a:t>Conocer y amar a Jesucristo, </a:t>
            </a:r>
          </a:p>
          <a:p>
            <a:pPr algn="just">
              <a:spcAft>
                <a:spcPts val="0"/>
              </a:spcAft>
            </a:pPr>
            <a:r>
              <a:rPr lang="fr-FR" sz="4000" b="1" dirty="0" smtClean="0">
                <a:solidFill>
                  <a:srgbClr val="FF0000"/>
                </a:solidFill>
                <a:latin typeface="Footlight MT Light" panose="0204060206030A020304" pitchFamily="18" charset="0"/>
                <a:ea typeface="Times New Roman" panose="02020603050405020304" pitchFamily="18" charset="0"/>
              </a:rPr>
              <a:t>única y maravillosa Sabiduría</a:t>
            </a:r>
            <a:r>
              <a:rPr lang="fr-FR" sz="4000" b="1" dirty="0" smtClean="0">
                <a:latin typeface="Footlight MT Light" panose="0204060206030A020304" pitchFamily="18" charset="0"/>
                <a:ea typeface="Times New Roman" panose="02020603050405020304" pitchFamily="18" charset="0"/>
              </a:rPr>
              <a:t>, </a:t>
            </a:r>
          </a:p>
          <a:p>
            <a:pPr algn="just">
              <a:spcAft>
                <a:spcPts val="0"/>
              </a:spcAft>
            </a:pPr>
            <a:r>
              <a:rPr lang="fr-FR" sz="4000" b="1" dirty="0">
                <a:latin typeface="Footlight MT Light" panose="0204060206030A020304" pitchFamily="18" charset="0"/>
                <a:ea typeface="Times New Roman" panose="02020603050405020304" pitchFamily="18" charset="0"/>
              </a:rPr>
              <a:t>c</a:t>
            </a:r>
            <a:r>
              <a:rPr lang="fr-FR" sz="4000" b="1" dirty="0" smtClean="0">
                <a:latin typeface="Footlight MT Light" panose="0204060206030A020304" pitchFamily="18" charset="0"/>
                <a:ea typeface="Times New Roman" panose="02020603050405020304" pitchFamily="18" charset="0"/>
              </a:rPr>
              <a:t>onduce a querer</a:t>
            </a:r>
          </a:p>
          <a:p>
            <a:pPr algn="just">
              <a:spcAft>
                <a:spcPts val="0"/>
              </a:spcAft>
            </a:pPr>
            <a:r>
              <a:rPr lang="fr-FR" sz="4000" b="1" dirty="0" smtClean="0">
                <a:latin typeface="Footlight MT Light" panose="0204060206030A020304" pitchFamily="18" charset="0"/>
                <a:ea typeface="Times New Roman" panose="02020603050405020304" pitchFamily="18" charset="0"/>
              </a:rPr>
              <a:t>darla a conocer y amar por muchos.</a:t>
            </a:r>
            <a:endParaRPr lang="fr-FR" sz="4000" i="1" dirty="0" smtClean="0">
              <a:latin typeface="Footlight MT Light" panose="0204060206030A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52996" y="4973823"/>
            <a:ext cx="11168743" cy="1754326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18900000" scaled="1"/>
            <a:tileRect/>
          </a:gradFill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fr-FR" sz="5400" b="1" i="1" dirty="0">
                <a:latin typeface="Footlight MT Light" panose="0204060206030A020304" pitchFamily="18" charset="0"/>
                <a:ea typeface="Times New Roman" panose="02020603050405020304" pitchFamily="18" charset="0"/>
              </a:rPr>
              <a:t>E</a:t>
            </a:r>
            <a:r>
              <a:rPr lang="fr-FR" sz="5400" b="1" i="1" dirty="0" smtClean="0">
                <a:latin typeface="Footlight MT Light" panose="0204060206030A020304" pitchFamily="18" charset="0"/>
                <a:ea typeface="Times New Roman" panose="02020603050405020304" pitchFamily="18" charset="0"/>
              </a:rPr>
              <a:t>s el propósito de las misiones</a:t>
            </a:r>
            <a:endParaRPr lang="fr-FR" sz="5400" b="1" dirty="0">
              <a:latin typeface="Garamond" panose="02020404030301010803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fr-FR" sz="5400" b="1" i="1" dirty="0">
                <a:latin typeface="Footlight MT Light" panose="0204060206030A020304" pitchFamily="18" charset="0"/>
                <a:ea typeface="Times New Roman" panose="02020603050405020304" pitchFamily="18" charset="0"/>
              </a:rPr>
              <a:t>q</a:t>
            </a:r>
            <a:r>
              <a:rPr lang="fr-FR" sz="5400" b="1" i="1" dirty="0" smtClean="0">
                <a:latin typeface="Footlight MT Light" panose="0204060206030A020304" pitchFamily="18" charset="0"/>
                <a:ea typeface="Times New Roman" panose="02020603050405020304" pitchFamily="18" charset="0"/>
              </a:rPr>
              <a:t>ue va a dar hasta el final de su vida.</a:t>
            </a:r>
            <a:endParaRPr lang="fr-FR" sz="5400" b="1" i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01987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000">
              <a:srgbClr val="AF9619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35132" y="383258"/>
            <a:ext cx="11808822" cy="538609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Dos significados esenciales de la palabra </a:t>
            </a:r>
            <a:r>
              <a:rPr kumimoji="0" lang="fr-FR" altLang="fr-FR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‘</a:t>
            </a:r>
            <a:r>
              <a:rPr kumimoji="0" lang="fr-FR" altLang="fr-FR" sz="4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Sabiduría</a:t>
            </a:r>
            <a:r>
              <a:rPr kumimoji="0" lang="fr-FR" altLang="fr-FR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’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32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(entre los varios significados que Luis</a:t>
            </a:r>
            <a:r>
              <a:rPr kumimoji="0" lang="fr-FR" altLang="fr-FR" sz="320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 </a:t>
            </a:r>
            <a:r>
              <a:rPr kumimoji="0" lang="fr-FR" altLang="fr-FR" sz="32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María da </a:t>
            </a:r>
            <a:r>
              <a:rPr lang="fr-FR" altLang="fr-FR" sz="3200" i="1" dirty="0">
                <a:latin typeface="Footlight MT Light" panose="0204060206030A020304" pitchFamily="18" charset="0"/>
                <a:ea typeface="Times New Roman" panose="02020603050405020304" pitchFamily="18" charset="0"/>
              </a:rPr>
              <a:t>a</a:t>
            </a:r>
            <a:r>
              <a:rPr kumimoji="0" lang="fr-FR" altLang="fr-FR" sz="32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 esta</a:t>
            </a:r>
            <a:r>
              <a:rPr kumimoji="0" lang="fr-FR" altLang="fr-FR" sz="320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 palabra</a:t>
            </a:r>
            <a:r>
              <a:rPr kumimoji="0" lang="fr-FR" altLang="fr-FR" sz="32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 : cf. ASE 13)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32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Footlight MT Light" panose="0204060206030A020304" pitchFamily="18" charset="0"/>
            </a:endParaRPr>
          </a:p>
          <a:p>
            <a:pPr marL="571500" marR="0" lvl="0" indent="-5715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fr-FR" altLang="fr-FR" sz="4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La Sabiduría</a:t>
            </a:r>
            <a:r>
              <a:rPr kumimoji="0" lang="fr-FR" altLang="fr-FR" sz="4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 </a:t>
            </a:r>
            <a:r>
              <a:rPr kumimoji="0" lang="fr-FR" altLang="fr-FR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como </a:t>
            </a:r>
            <a:r>
              <a:rPr kumimoji="0" lang="fr-FR" altLang="fr-FR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‘</a:t>
            </a:r>
            <a:r>
              <a:rPr kumimoji="0" lang="fr-FR" altLang="fr-FR" sz="4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Alguien</a:t>
            </a:r>
            <a:r>
              <a:rPr kumimoji="0" lang="fr-FR" altLang="fr-FR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’</a:t>
            </a:r>
            <a:r>
              <a:rPr kumimoji="0" lang="fr-FR" altLang="fr-FR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, </a:t>
            </a:r>
          </a:p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fr-FR" altLang="fr-FR" sz="4000" dirty="0">
                <a:latin typeface="Footlight MT Light" panose="0204060206030A020304" pitchFamily="18" charset="0"/>
                <a:ea typeface="Times New Roman" panose="02020603050405020304" pitchFamily="18" charset="0"/>
              </a:rPr>
              <a:t>e</a:t>
            </a:r>
            <a:r>
              <a:rPr lang="fr-FR" altLang="fr-FR" sz="4000" dirty="0" smtClean="0">
                <a:latin typeface="Footlight MT Light" panose="0204060206030A020304" pitchFamily="18" charset="0"/>
                <a:ea typeface="Times New Roman" panose="02020603050405020304" pitchFamily="18" charset="0"/>
              </a:rPr>
              <a:t>s decir, </a:t>
            </a:r>
            <a:r>
              <a:rPr kumimoji="0" lang="fr-FR" altLang="fr-FR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 </a:t>
            </a:r>
            <a:r>
              <a:rPr kumimoji="0" lang="fr-FR" altLang="fr-FR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Jesucrito</a:t>
            </a:r>
            <a:r>
              <a:rPr kumimoji="0" lang="fr-FR" altLang="fr-FR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.	</a:t>
            </a:r>
          </a:p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fr-FR" altLang="fr-FR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Footlight MT Light" panose="0204060206030A020304" pitchFamily="18" charset="0"/>
            </a:endParaRPr>
          </a:p>
          <a:p>
            <a:pPr marL="571500" marR="0" lvl="0" indent="-5715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fr-FR" altLang="fr-FR" sz="4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La Sabiduría</a:t>
            </a:r>
            <a:r>
              <a:rPr kumimoji="0" lang="fr-FR" altLang="fr-FR" sz="4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 </a:t>
            </a:r>
            <a:r>
              <a:rPr kumimoji="0" lang="fr-FR" altLang="fr-FR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como</a:t>
            </a:r>
            <a:r>
              <a:rPr kumimoji="0" lang="fr-FR" altLang="fr-FR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 ‘</a:t>
            </a:r>
            <a:r>
              <a:rPr kumimoji="0" lang="fr-FR" altLang="fr-FR" sz="4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don</a:t>
            </a:r>
            <a:r>
              <a:rPr kumimoji="0" lang="fr-FR" altLang="fr-FR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’, </a:t>
            </a:r>
          </a:p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fr-FR" altLang="fr-FR" sz="4000" dirty="0">
                <a:latin typeface="Footlight MT Light" panose="0204060206030A020304" pitchFamily="18" charset="0"/>
                <a:ea typeface="Times New Roman" panose="02020603050405020304" pitchFamily="18" charset="0"/>
              </a:rPr>
              <a:t>e</a:t>
            </a:r>
            <a:r>
              <a:rPr kumimoji="0" lang="fr-FR" altLang="fr-FR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s decir, l</a:t>
            </a:r>
            <a:r>
              <a:rPr kumimoji="0" lang="fr-FR" altLang="fr-FR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a </a:t>
            </a:r>
            <a:r>
              <a:rPr kumimoji="0" lang="fr-FR" altLang="fr-FR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comunicación </a:t>
            </a:r>
            <a:r>
              <a:rPr kumimoji="0" lang="fr-FR" altLang="fr-FR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de Cristo a los hombres</a:t>
            </a:r>
            <a:r>
              <a:rPr kumimoji="0" lang="fr-FR" altLang="fr-FR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.</a:t>
            </a:r>
            <a:endParaRPr kumimoji="0" lang="fr-FR" altLang="fr-FR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Footlight MT Light" panose="0204060206030A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90825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000">
              <a:srgbClr val="AF9619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4911634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201783" y="228600"/>
            <a:ext cx="9601200" cy="754053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18900000" scaled="1"/>
            <a:tileRect/>
          </a:gra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aramond" panose="02020404030301010803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pperplate Gothic Light" panose="020E0507020206020404" pitchFamily="34" charset="0"/>
              </a:rPr>
              <a:t>3. Jesucristo, Sabiduría, según Montfort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00446" y="1179604"/>
            <a:ext cx="11639005" cy="5293757"/>
          </a:xfrm>
          <a:prstGeom prst="rect">
            <a:avLst/>
          </a:prstGeom>
          <a:gradFill flip="none" rotWithShape="1">
            <a:gsLst>
              <a:gs pos="0">
                <a:srgbClr val="C00000">
                  <a:tint val="66000"/>
                  <a:satMod val="160000"/>
                </a:srgbClr>
              </a:gs>
              <a:gs pos="50000">
                <a:srgbClr val="C00000">
                  <a:tint val="44500"/>
                  <a:satMod val="160000"/>
                </a:srgbClr>
              </a:gs>
              <a:gs pos="100000">
                <a:srgbClr val="C00000">
                  <a:tint val="23500"/>
                  <a:satMod val="160000"/>
                </a:srgbClr>
              </a:gs>
            </a:gsLst>
            <a:lin ang="18900000" scaled="1"/>
            <a:tileRect/>
          </a:gra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Atribuyendo a </a:t>
            </a:r>
            <a:r>
              <a:rPr kumimoji="0" lang="fr-FR" altLang="fr-FR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Cristo este título de Sabiduría</a:t>
            </a:r>
            <a:r>
              <a:rPr kumimoji="0" lang="fr-FR" altLang="fr-F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Luis</a:t>
            </a:r>
            <a:r>
              <a:rPr kumimoji="0" lang="fr-FR" altLang="fr-FR" sz="3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 </a:t>
            </a:r>
            <a:r>
              <a:rPr kumimoji="0" lang="fr-FR" altLang="fr-F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María pone</a:t>
            </a:r>
            <a:r>
              <a:rPr kumimoji="0" lang="fr-FR" altLang="fr-FR" sz="3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 en evidencia </a:t>
            </a:r>
            <a:r>
              <a:rPr lang="fr-FR" altLang="fr-FR" sz="3200" b="1" dirty="0" smtClean="0">
                <a:solidFill>
                  <a:srgbClr val="FF0000"/>
                </a:solidFill>
                <a:latin typeface="Footlight MT Light" panose="0204060206030A020304" pitchFamily="18" charset="0"/>
                <a:ea typeface="Times New Roman" panose="02020603050405020304" pitchFamily="18" charset="0"/>
              </a:rPr>
              <a:t>c</a:t>
            </a:r>
            <a:r>
              <a:rPr kumimoji="0" lang="fr-FR" altLang="fr-FR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uatro aspectos</a:t>
            </a:r>
            <a:r>
              <a:rPr kumimoji="0" lang="fr-FR" altLang="fr-FR" sz="3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 </a:t>
            </a:r>
            <a:r>
              <a:rPr kumimoji="0" lang="fr-FR" altLang="fr-F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de su </a:t>
            </a:r>
            <a:r>
              <a:rPr kumimoji="0" lang="fr-FR" altLang="fr-FR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Misterio</a:t>
            </a:r>
            <a:r>
              <a:rPr kumimoji="0" lang="fr-FR" altLang="fr-F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en armonía con la Revelación bíblica.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Lo hace en la perspectiva del don que la Sabiduría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nos </a:t>
            </a:r>
            <a:r>
              <a:rPr lang="fr-FR" altLang="fr-FR" sz="3200" dirty="0" smtClean="0">
                <a:latin typeface="Footlight MT Light" panose="0204060206030A020304" pitchFamily="18" charset="0"/>
                <a:ea typeface="Times New Roman" panose="02020603050405020304" pitchFamily="18" charset="0"/>
              </a:rPr>
              <a:t>hace</a:t>
            </a:r>
            <a:r>
              <a:rPr kumimoji="0" lang="fr-FR" altLang="fr-F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 de sí misma en </a:t>
            </a:r>
            <a:r>
              <a:rPr kumimoji="0" lang="fr-FR" altLang="fr-FR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una experiencia (mística</a:t>
            </a:r>
            <a:r>
              <a:rPr kumimoji="0" lang="fr-FR" altLang="fr-FR" sz="3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) </a:t>
            </a:r>
            <a:endParaRPr kumimoji="0" lang="fr-FR" altLang="fr-FR" sz="32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Footlight MT Light" panose="0204060206030A020304" pitchFamily="18" charset="0"/>
            </a:endParaRPr>
          </a:p>
          <a:p>
            <a:pPr marL="1346200" marR="0" lvl="0" indent="3524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4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de conocimiento amoroso y sabroso, </a:t>
            </a:r>
            <a:endParaRPr kumimoji="0" lang="fr-FR" altLang="fr-FR" sz="4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Footlight MT Light" panose="0204060206030A020304" pitchFamily="18" charset="0"/>
            </a:endParaRPr>
          </a:p>
          <a:p>
            <a:pPr marL="1346200" marR="0" lvl="0" indent="3524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4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de comunión, </a:t>
            </a:r>
            <a:endParaRPr kumimoji="0" lang="fr-FR" altLang="fr-FR" sz="4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Footlight MT Light" panose="0204060206030A020304" pitchFamily="18" charset="0"/>
            </a:endParaRPr>
          </a:p>
          <a:p>
            <a:pPr marL="1346200" marR="0" lvl="0" indent="3524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4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de transformación, </a:t>
            </a:r>
            <a:endParaRPr kumimoji="0" lang="fr-FR" altLang="fr-FR" sz="4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Footlight MT Light" panose="0204060206030A020304" pitchFamily="18" charset="0"/>
            </a:endParaRPr>
          </a:p>
          <a:p>
            <a:pPr marL="1346200" marR="0" lvl="0" indent="3524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4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de divinización…</a:t>
            </a:r>
            <a:endParaRPr kumimoji="0" lang="fr-FR" altLang="fr-FR" sz="4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Footlight MT Light" panose="0204060206030A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36325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000">
              <a:srgbClr val="AF9619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9743" y="179423"/>
            <a:ext cx="11952514" cy="3539430"/>
          </a:xfrm>
          <a:prstGeom prst="rect">
            <a:avLst/>
          </a:prstGeom>
          <a:gradFill flip="none" rotWithShape="1">
            <a:gsLst>
              <a:gs pos="0">
                <a:srgbClr val="C00000">
                  <a:tint val="66000"/>
                  <a:satMod val="160000"/>
                </a:srgbClr>
              </a:gs>
              <a:gs pos="50000">
                <a:srgbClr val="C00000">
                  <a:tint val="44500"/>
                  <a:satMod val="160000"/>
                </a:srgbClr>
              </a:gs>
              <a:gs pos="100000">
                <a:srgbClr val="C000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fr-FR" sz="3200" b="1" dirty="0">
                <a:latin typeface="Footlight MT Light" panose="0204060206030A020304" pitchFamily="18" charset="0"/>
                <a:ea typeface="Times New Roman" panose="02020603050405020304" pitchFamily="18" charset="0"/>
              </a:rPr>
              <a:t>3.1. </a:t>
            </a:r>
            <a:r>
              <a:rPr lang="fr-FR" sz="3200" b="1" dirty="0" smtClean="0">
                <a:latin typeface="Footlight MT Light" panose="0204060206030A020304" pitchFamily="18" charset="0"/>
                <a:ea typeface="Times New Roman" panose="02020603050405020304" pitchFamily="18" charset="0"/>
              </a:rPr>
              <a:t>Cristo como </a:t>
            </a:r>
            <a:r>
              <a:rPr lang="fr-FR" sz="3200" b="1" dirty="0">
                <a:latin typeface="Footlight MT Light" panose="0204060206030A020304" pitchFamily="18" charset="0"/>
                <a:ea typeface="Times New Roman" panose="02020603050405020304" pitchFamily="18" charset="0"/>
              </a:rPr>
              <a:t>‘</a:t>
            </a:r>
            <a:r>
              <a:rPr lang="fr-FR" sz="3200" b="1" dirty="0" smtClean="0">
                <a:latin typeface="Footlight MT Light" panose="0204060206030A020304" pitchFamily="18" charset="0"/>
                <a:ea typeface="Times New Roman" panose="02020603050405020304" pitchFamily="18" charset="0"/>
              </a:rPr>
              <a:t>plenitud’ </a:t>
            </a:r>
          </a:p>
          <a:p>
            <a:pPr algn="just">
              <a:spcAft>
                <a:spcPts val="0"/>
              </a:spcAft>
            </a:pPr>
            <a:r>
              <a:rPr lang="fr-FR" sz="3200" dirty="0" smtClean="0">
                <a:latin typeface="Garamond" panose="02020404030301010803" pitchFamily="18" charset="0"/>
                <a:ea typeface="Times New Roman" panose="02020603050405020304" pitchFamily="18" charset="0"/>
              </a:rPr>
              <a:t>‘quien encierra en sí mismo toda </a:t>
            </a:r>
            <a:r>
              <a:rPr lang="fr-FR" sz="3200" b="1" dirty="0">
                <a:solidFill>
                  <a:srgbClr val="FF0000"/>
                </a:solidFill>
                <a:latin typeface="Garamond" panose="02020404030301010803" pitchFamily="18" charset="0"/>
                <a:ea typeface="Times New Roman" panose="02020603050405020304" pitchFamily="18" charset="0"/>
              </a:rPr>
              <a:t>la </a:t>
            </a:r>
            <a:r>
              <a:rPr lang="fr-FR" sz="3200" b="1" dirty="0" smtClean="0">
                <a:solidFill>
                  <a:srgbClr val="FF0000"/>
                </a:solidFill>
                <a:latin typeface="Footlight MT Light" panose="0204060206030A020304" pitchFamily="18" charset="0"/>
                <a:ea typeface="Times New Roman" panose="02020603050405020304" pitchFamily="18" charset="0"/>
              </a:rPr>
              <a:t>plenitud </a:t>
            </a:r>
            <a:r>
              <a:rPr lang="fr-FR" sz="3200" b="1" dirty="0">
                <a:solidFill>
                  <a:srgbClr val="FF0000"/>
                </a:solidFill>
                <a:latin typeface="Footlight MT Light" panose="0204060206030A020304" pitchFamily="18" charset="0"/>
                <a:ea typeface="Times New Roman" panose="02020603050405020304" pitchFamily="18" charset="0"/>
              </a:rPr>
              <a:t>de la </a:t>
            </a:r>
            <a:r>
              <a:rPr lang="fr-FR" sz="3200" b="1" dirty="0" smtClean="0">
                <a:solidFill>
                  <a:srgbClr val="FF0000"/>
                </a:solidFill>
                <a:latin typeface="Footlight MT Light" panose="0204060206030A020304" pitchFamily="18" charset="0"/>
                <a:ea typeface="Times New Roman" panose="02020603050405020304" pitchFamily="18" charset="0"/>
              </a:rPr>
              <a:t>divinidad</a:t>
            </a:r>
            <a:r>
              <a:rPr lang="fr-FR" sz="3200" dirty="0" smtClean="0">
                <a:solidFill>
                  <a:srgbClr val="FF0000"/>
                </a:solidFill>
                <a:latin typeface="Footlight MT Light" panose="0204060206030A020304" pitchFamily="18" charset="0"/>
                <a:ea typeface="Times New Roman" panose="02020603050405020304" pitchFamily="18" charset="0"/>
              </a:rPr>
              <a:t> </a:t>
            </a:r>
            <a:r>
              <a:rPr lang="fr-FR" sz="3200" i="1" dirty="0">
                <a:solidFill>
                  <a:srgbClr val="000000"/>
                </a:solidFill>
                <a:latin typeface="Garamond" panose="02020404030301010803" pitchFamily="18" charset="0"/>
                <a:ea typeface="Times New Roman" panose="02020603050405020304" pitchFamily="18" charset="0"/>
              </a:rPr>
              <a:t>(Col. 1, 16</a:t>
            </a:r>
            <a:r>
              <a:rPr lang="fr-FR" sz="3200" i="1" dirty="0" smtClean="0">
                <a:solidFill>
                  <a:srgbClr val="000000"/>
                </a:solidFill>
                <a:latin typeface="Garamond" panose="02020404030301010803" pitchFamily="18" charset="0"/>
                <a:ea typeface="Times New Roman" panose="02020603050405020304" pitchFamily="18" charset="0"/>
              </a:rPr>
              <a:t>)</a:t>
            </a:r>
          </a:p>
          <a:p>
            <a:pPr algn="just">
              <a:spcAft>
                <a:spcPts val="0"/>
              </a:spcAft>
            </a:pPr>
            <a:endParaRPr lang="fr-FR" sz="3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fr-FR" sz="3200" b="1" dirty="0" smtClean="0">
                <a:solidFill>
                  <a:srgbClr val="002060"/>
                </a:solidFill>
                <a:latin typeface="Footlight MT Light" panose="0204060206030A020304" pitchFamily="18" charset="0"/>
                <a:ea typeface="Times New Roman" panose="02020603050405020304" pitchFamily="18" charset="0"/>
              </a:rPr>
              <a:t>Y la humanidad</a:t>
            </a:r>
            <a:r>
              <a:rPr lang="fr-FR" sz="3200" b="1" dirty="0" smtClean="0">
                <a:latin typeface="Garamond" panose="02020404030301010803" pitchFamily="18" charset="0"/>
                <a:ea typeface="Times New Roman" panose="02020603050405020304" pitchFamily="18" charset="0"/>
              </a:rPr>
              <a:t>’</a:t>
            </a:r>
            <a:r>
              <a:rPr lang="fr-FR" sz="3200" dirty="0" smtClean="0">
                <a:latin typeface="Garamond" panose="02020404030301010803" pitchFamily="18" charset="0"/>
                <a:ea typeface="Times New Roman" panose="02020603050405020304" pitchFamily="18" charset="0"/>
              </a:rPr>
              <a:t>…</a:t>
            </a:r>
            <a:r>
              <a:rPr lang="fr-FR" sz="3200" dirty="0">
                <a:latin typeface="Garamond" panose="02020404030301010803" pitchFamily="18" charset="0"/>
                <a:ea typeface="Times New Roman" panose="02020603050405020304" pitchFamily="18" charset="0"/>
              </a:rPr>
              <a:t> ; </a:t>
            </a:r>
            <a:endParaRPr lang="fr-FR" sz="3200" dirty="0" smtClean="0">
              <a:latin typeface="Garamond" panose="02020404030301010803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fr-FR" sz="3200" dirty="0" smtClean="0">
                <a:latin typeface="Garamond" panose="02020404030301010803" pitchFamily="18" charset="0"/>
                <a:ea typeface="Times New Roman" panose="02020603050405020304" pitchFamily="18" charset="0"/>
              </a:rPr>
              <a:t>‘resumen de las obras </a:t>
            </a:r>
            <a:r>
              <a:rPr lang="fr-FR" sz="3200" dirty="0">
                <a:latin typeface="Garamond" panose="02020404030301010803" pitchFamily="18" charset="0"/>
                <a:ea typeface="Times New Roman" panose="02020603050405020304" pitchFamily="18" charset="0"/>
              </a:rPr>
              <a:t>de </a:t>
            </a:r>
            <a:r>
              <a:rPr lang="fr-FR" sz="3200" dirty="0" smtClean="0">
                <a:latin typeface="Garamond" panose="02020404030301010803" pitchFamily="18" charset="0"/>
                <a:ea typeface="Times New Roman" panose="02020603050405020304" pitchFamily="18" charset="0"/>
              </a:rPr>
              <a:t>Dios… preciosa perla </a:t>
            </a:r>
          </a:p>
          <a:p>
            <a:pPr algn="just">
              <a:spcAft>
                <a:spcPts val="0"/>
              </a:spcAft>
            </a:pPr>
            <a:r>
              <a:rPr lang="fr-FR" sz="3200" i="1" dirty="0" smtClean="0">
                <a:latin typeface="Garamond" panose="02020404030301010803" pitchFamily="18" charset="0"/>
                <a:ea typeface="Times New Roman" panose="02020603050405020304" pitchFamily="18" charset="0"/>
              </a:rPr>
              <a:t>«</a:t>
            </a:r>
            <a:r>
              <a:rPr lang="fr-FR" sz="3200" i="1" dirty="0">
                <a:latin typeface="Garamond" panose="02020404030301010803" pitchFamily="18" charset="0"/>
                <a:ea typeface="Times New Roman" panose="02020603050405020304" pitchFamily="18" charset="0"/>
              </a:rPr>
              <a:t> </a:t>
            </a:r>
            <a:r>
              <a:rPr lang="fr-FR" sz="3200" i="1" dirty="0" smtClean="0">
                <a:latin typeface="Garamond" panose="02020404030301010803" pitchFamily="18" charset="0"/>
                <a:ea typeface="Times New Roman" panose="02020603050405020304" pitchFamily="18" charset="0"/>
              </a:rPr>
              <a:t>para cuya adquisición se está dispuesto a sacrificarlo todo</a:t>
            </a:r>
            <a:r>
              <a:rPr lang="fr-FR" sz="3200" i="1" dirty="0">
                <a:latin typeface="Garamond" panose="02020404030301010803" pitchFamily="18" charset="0"/>
                <a:ea typeface="Times New Roman" panose="02020603050405020304" pitchFamily="18" charset="0"/>
              </a:rPr>
              <a:t> » (ASE 9) ; </a:t>
            </a:r>
            <a:endParaRPr lang="fr-FR" sz="3200" i="1" dirty="0" smtClean="0">
              <a:latin typeface="Garamond" panose="02020404030301010803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fr-FR" sz="3200" i="1" dirty="0" smtClean="0">
                <a:latin typeface="Garamond" panose="02020404030301010803" pitchFamily="18" charset="0"/>
                <a:ea typeface="Times New Roman" panose="02020603050405020304" pitchFamily="18" charset="0"/>
              </a:rPr>
              <a:t>«</a:t>
            </a:r>
            <a:r>
              <a:rPr lang="fr-FR" sz="3200" i="1" dirty="0">
                <a:latin typeface="Garamond" panose="02020404030301010803" pitchFamily="18" charset="0"/>
                <a:ea typeface="Times New Roman" panose="02020603050405020304" pitchFamily="18" charset="0"/>
              </a:rPr>
              <a:t> </a:t>
            </a:r>
            <a:r>
              <a:rPr lang="fr-FR" sz="3200" b="1" i="1" dirty="0" smtClean="0">
                <a:solidFill>
                  <a:srgbClr val="002060"/>
                </a:solidFill>
                <a:latin typeface="Footlight MT Light" panose="0204060206030A020304" pitchFamily="18" charset="0"/>
                <a:ea typeface="Times New Roman" panose="02020603050405020304" pitchFamily="18" charset="0"/>
              </a:rPr>
              <a:t>una sola cosa, en todas las cosas, </a:t>
            </a:r>
            <a:r>
              <a:rPr lang="fr-FR" sz="3200" i="1" dirty="0" smtClean="0">
                <a:solidFill>
                  <a:srgbClr val="002060"/>
                </a:solidFill>
                <a:latin typeface="Footlight MT Light" panose="0204060206030A020304" pitchFamily="18" charset="0"/>
                <a:ea typeface="Times New Roman" panose="02020603050405020304" pitchFamily="18" charset="0"/>
              </a:rPr>
              <a:t>que nos debe bastar</a:t>
            </a:r>
            <a:r>
              <a:rPr lang="fr-FR" sz="3200" i="1" dirty="0" smtClean="0">
                <a:latin typeface="Garamond" panose="02020404030301010803" pitchFamily="18" charset="0"/>
                <a:ea typeface="Times New Roman" panose="02020603050405020304" pitchFamily="18" charset="0"/>
              </a:rPr>
              <a:t>» </a:t>
            </a:r>
            <a:r>
              <a:rPr lang="fr-FR" sz="3200" i="1" dirty="0">
                <a:latin typeface="Garamond" panose="02020404030301010803" pitchFamily="18" charset="0"/>
                <a:ea typeface="Times New Roman" panose="02020603050405020304" pitchFamily="18" charset="0"/>
              </a:rPr>
              <a:t>(VD 61</a:t>
            </a:r>
            <a:r>
              <a:rPr lang="fr-FR" sz="3200" i="1" dirty="0" smtClean="0">
                <a:latin typeface="Garamond" panose="02020404030301010803" pitchFamily="18" charset="0"/>
                <a:ea typeface="Times New Roman" panose="02020603050405020304" pitchFamily="18" charset="0"/>
              </a:rPr>
              <a:t>).</a:t>
            </a:r>
            <a:endParaRPr lang="fr-FR" sz="3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97132" y="4033298"/>
            <a:ext cx="6096000" cy="2062103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>
            <a:spAutoFit/>
          </a:bodyPr>
          <a:lstStyle/>
          <a:p>
            <a:r>
              <a:rPr lang="fr-FR" sz="3200" dirty="0" smtClean="0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 tema de </a:t>
            </a:r>
            <a:r>
              <a:rPr lang="fr-FR" sz="3200" b="1" dirty="0" smtClean="0">
                <a:solidFill>
                  <a:srgbClr val="FF0000"/>
                </a:solidFill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Cristo</a:t>
            </a:r>
            <a:r>
              <a:rPr lang="fr-FR" sz="3200" dirty="0" smtClean="0"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fr-FR" sz="3200" dirty="0" smtClean="0"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‘</a:t>
            </a:r>
            <a:r>
              <a:rPr lang="fr-FR" sz="3200" b="1" dirty="0" smtClean="0">
                <a:solidFill>
                  <a:srgbClr val="FF0000"/>
                </a:solidFill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tesoro infinito para los hombres</a:t>
            </a:r>
            <a:r>
              <a:rPr lang="fr-FR" sz="3200" dirty="0" smtClean="0"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’ </a:t>
            </a:r>
          </a:p>
          <a:p>
            <a:r>
              <a:rPr lang="fr-FR" sz="3200" dirty="0" smtClean="0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 subrayado fuertemente</a:t>
            </a:r>
          </a:p>
          <a:p>
            <a:r>
              <a:rPr lang="fr-FR" sz="3200" dirty="0" smtClean="0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por Luis María </a:t>
            </a:r>
            <a:r>
              <a:rPr lang="fr-FR" sz="3200" dirty="0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(cf. ASE 61, 63).</a:t>
            </a:r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13962518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000">
              <a:srgbClr val="AF9619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378822" y="1045520"/>
            <a:ext cx="6466115" cy="4401205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3.2. </a:t>
            </a:r>
            <a:r>
              <a:rPr kumimoji="0" lang="fr-FR" altLang="fr-FR" sz="40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Cristo como Palabra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que revela y transforma.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sz="4000" dirty="0">
              <a:latin typeface="Footlight MT Light" panose="0204060206030A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Luis</a:t>
            </a:r>
            <a:r>
              <a:rPr kumimoji="0" lang="fr-FR" altLang="fr-FR" sz="4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fr-FR" altLang="fr-FR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María identifica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 Sabiduría con Cristo</a:t>
            </a:r>
            <a:r>
              <a:rPr kumimoji="0" lang="fr-FR" altLang="fr-FR" sz="4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4000" dirty="0"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fr-FR" altLang="fr-FR" sz="4000" dirty="0" smtClean="0"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kumimoji="0" lang="fr-FR" altLang="fr-FR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 función permanente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 la </a:t>
            </a:r>
            <a:r>
              <a:rPr kumimoji="0" lang="fr-FR" altLang="fr-FR" sz="40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revelación del Padre</a:t>
            </a:r>
            <a:r>
              <a:rPr lang="fr-FR" altLang="fr-FR" sz="4000" b="1" dirty="0" smtClean="0">
                <a:latin typeface="Footlight MT Light" panose="0204060206030A020304" pitchFamily="18" charset="0"/>
              </a:rPr>
              <a:t>.</a:t>
            </a:r>
            <a:endParaRPr kumimoji="0" lang="fr-FR" altLang="fr-FR" sz="4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Footlight MT Light" panose="0204060206030A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47915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000">
              <a:srgbClr val="AF9619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30925" y="164014"/>
            <a:ext cx="9492343" cy="2554545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>
            <a:spAutoFit/>
          </a:bodyPr>
          <a:lstStyle/>
          <a:p>
            <a:r>
              <a:rPr lang="fr-FR" sz="3200" b="1" dirty="0"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3.3. </a:t>
            </a:r>
            <a:r>
              <a:rPr lang="fr-FR" sz="3200" b="1" dirty="0" smtClean="0">
                <a:solidFill>
                  <a:srgbClr val="FF0000"/>
                </a:solidFill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Cristo como </a:t>
            </a:r>
            <a:r>
              <a:rPr lang="fr-FR" sz="3200" b="1" dirty="0">
                <a:solidFill>
                  <a:srgbClr val="FF0000"/>
                </a:solidFill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‘</a:t>
            </a:r>
            <a:r>
              <a:rPr lang="fr-FR" sz="3200" b="1" dirty="0" smtClean="0">
                <a:solidFill>
                  <a:srgbClr val="FF0000"/>
                </a:solidFill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Amor</a:t>
            </a:r>
            <a:r>
              <a:rPr lang="fr-FR" sz="3200" b="1" dirty="0">
                <a:solidFill>
                  <a:srgbClr val="FF0000"/>
                </a:solidFill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’ </a:t>
            </a:r>
            <a:endParaRPr lang="fr-FR" sz="3200" b="1" dirty="0" smtClean="0">
              <a:solidFill>
                <a:srgbClr val="FF0000"/>
              </a:solidFill>
              <a:latin typeface="Footlight MT Light" panose="0204060206030A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3200" dirty="0" smtClean="0"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del </a:t>
            </a:r>
            <a:r>
              <a:rPr lang="fr-FR" sz="3200" b="1" dirty="0" smtClean="0">
                <a:solidFill>
                  <a:srgbClr val="FF0000"/>
                </a:solidFill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Padre</a:t>
            </a:r>
            <a:r>
              <a:rPr lang="fr-FR" sz="3200" dirty="0" smtClean="0"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y del </a:t>
            </a:r>
            <a:r>
              <a:rPr lang="fr-FR" sz="3200" b="1" dirty="0" smtClean="0">
                <a:solidFill>
                  <a:srgbClr val="FF0000"/>
                </a:solidFill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Espíritu Santo </a:t>
            </a:r>
            <a:r>
              <a:rPr lang="fr-FR" sz="3200" dirty="0"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(ASE 118), </a:t>
            </a:r>
            <a:endParaRPr lang="fr-FR" sz="3200" dirty="0" smtClean="0">
              <a:latin typeface="Footlight MT Light" panose="0204060206030A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3200" b="1" dirty="0">
                <a:solidFill>
                  <a:srgbClr val="002060"/>
                </a:solidFill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fr-FR" sz="3200" b="1" dirty="0" smtClean="0">
                <a:solidFill>
                  <a:srgbClr val="002060"/>
                </a:solidFill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escendiendo al hombre</a:t>
            </a:r>
          </a:p>
          <a:p>
            <a:r>
              <a:rPr lang="fr-FR" sz="3200" dirty="0" smtClean="0"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 una lógica divina </a:t>
            </a:r>
            <a:r>
              <a:rPr lang="fr-FR" sz="3200" b="1" dirty="0" smtClean="0">
                <a:solidFill>
                  <a:srgbClr val="002060"/>
                </a:solidFill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 humillación y de pobreza</a:t>
            </a:r>
            <a:r>
              <a:rPr lang="fr-FR" sz="3200" dirty="0" smtClean="0"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r>
              <a:rPr lang="fr-FR" sz="3200" dirty="0"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fr-FR" sz="3200" dirty="0" smtClean="0"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ue contrasta con las perspectivas humanas.</a:t>
            </a:r>
            <a:endParaRPr lang="fr-FR" sz="3200" dirty="0">
              <a:latin typeface="Footlight MT Light" panose="0204060206030A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78409" y="3186589"/>
            <a:ext cx="8212185" cy="3477875"/>
          </a:xfrm>
          <a:prstGeom prst="rect">
            <a:avLst/>
          </a:prstGeom>
          <a:gradFill flip="none" rotWithShape="1">
            <a:gsLst>
              <a:gs pos="0">
                <a:srgbClr val="C00000">
                  <a:tint val="66000"/>
                  <a:satMod val="160000"/>
                </a:srgbClr>
              </a:gs>
              <a:gs pos="50000">
                <a:srgbClr val="C00000">
                  <a:tint val="44500"/>
                  <a:satMod val="160000"/>
                </a:srgbClr>
              </a:gs>
              <a:gs pos="100000">
                <a:srgbClr val="C000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fr-FR" sz="3600" b="1" dirty="0">
                <a:latin typeface="Footlight MT Light" panose="0204060206030A020304" pitchFamily="18" charset="0"/>
                <a:ea typeface="Times New Roman" panose="02020603050405020304" pitchFamily="18" charset="0"/>
              </a:rPr>
              <a:t>En </a:t>
            </a:r>
            <a:r>
              <a:rPr lang="fr-FR" sz="3600" b="1" dirty="0" smtClean="0">
                <a:latin typeface="Footlight MT Light" panose="0204060206030A020304" pitchFamily="18" charset="0"/>
                <a:ea typeface="Times New Roman" panose="02020603050405020304" pitchFamily="18" charset="0"/>
              </a:rPr>
              <a:t>Jesús</a:t>
            </a:r>
          </a:p>
          <a:p>
            <a:pPr algn="just">
              <a:spcAft>
                <a:spcPts val="0"/>
              </a:spcAft>
            </a:pPr>
            <a:r>
              <a:rPr lang="fr-FR" sz="3600" b="1" dirty="0" smtClean="0">
                <a:latin typeface="Footlight MT Light" panose="0204060206030A020304" pitchFamily="18" charset="0"/>
                <a:ea typeface="Times New Roman" panose="02020603050405020304" pitchFamily="18" charset="0"/>
              </a:rPr>
              <a:t>Palabra y pan</a:t>
            </a:r>
          </a:p>
          <a:p>
            <a:pPr algn="just">
              <a:spcAft>
                <a:spcPts val="0"/>
              </a:spcAft>
            </a:pPr>
            <a:r>
              <a:rPr lang="fr-FR" sz="3600" b="1" dirty="0" smtClean="0">
                <a:latin typeface="Footlight MT Light" panose="0204060206030A020304" pitchFamily="18" charset="0"/>
                <a:ea typeface="Times New Roman" panose="02020603050405020304" pitchFamily="18" charset="0"/>
              </a:rPr>
              <a:t>Son alimentos transformadores</a:t>
            </a:r>
            <a:r>
              <a:rPr lang="fr-FR" b="1" dirty="0" smtClean="0">
                <a:latin typeface="Garamond" panose="02020404030301010803" pitchFamily="18" charset="0"/>
                <a:ea typeface="Times New Roman" panose="02020603050405020304" pitchFamily="18" charset="0"/>
              </a:rPr>
              <a:t>. </a:t>
            </a:r>
            <a:endParaRPr lang="fr-FR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fr-FR" i="1" dirty="0" smtClean="0">
                <a:solidFill>
                  <a:srgbClr val="000000"/>
                </a:solidFill>
                <a:latin typeface="Lucida Calligraphy" panose="030101010101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i="1" dirty="0" smtClean="0">
                <a:solidFill>
                  <a:srgbClr val="000000"/>
                </a:solidFill>
                <a:latin typeface="Lucida Calligraphy" panose="030101010101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fr-FR" sz="2800" i="1" dirty="0">
                <a:solidFill>
                  <a:srgbClr val="000000"/>
                </a:solidFill>
                <a:latin typeface="Lucida Calligraphy" panose="030101010101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fr-FR" sz="2800" i="1" dirty="0" smtClean="0">
                <a:solidFill>
                  <a:srgbClr val="000000"/>
                </a:solidFill>
                <a:latin typeface="Lucida Calligraphy" panose="030101010101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Ella </a:t>
            </a:r>
            <a:r>
              <a:rPr lang="fr-FR" sz="2800" i="1" dirty="0">
                <a:solidFill>
                  <a:srgbClr val="000000"/>
                </a:solidFill>
                <a:latin typeface="Lucida Calligraphy" panose="030101010101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-la </a:t>
            </a:r>
            <a:r>
              <a:rPr lang="fr-FR" sz="2800" i="1" dirty="0" smtClean="0">
                <a:solidFill>
                  <a:srgbClr val="000000"/>
                </a:solidFill>
                <a:latin typeface="Lucida Calligraphy" panose="030101010101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Sabiduría- es por lo tanto </a:t>
            </a:r>
          </a:p>
          <a:p>
            <a:r>
              <a:rPr lang="fr-FR" sz="2800" i="1" dirty="0" smtClean="0">
                <a:solidFill>
                  <a:srgbClr val="000000"/>
                </a:solidFill>
                <a:latin typeface="Lucida Calligraphy" panose="030101010101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todo amor, </a:t>
            </a:r>
          </a:p>
          <a:p>
            <a:r>
              <a:rPr lang="fr-FR" sz="2800" i="1" dirty="0">
                <a:solidFill>
                  <a:srgbClr val="000000"/>
                </a:solidFill>
                <a:latin typeface="Lucida Calligraphy" panose="030101010101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fr-FR" sz="2800" i="1" dirty="0" smtClean="0">
                <a:solidFill>
                  <a:srgbClr val="000000"/>
                </a:solidFill>
                <a:latin typeface="Lucida Calligraphy" panose="030101010101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más bien el mismo amor del Padre </a:t>
            </a:r>
          </a:p>
          <a:p>
            <a:r>
              <a:rPr lang="fr-FR" sz="2800" i="1" dirty="0">
                <a:solidFill>
                  <a:srgbClr val="000000"/>
                </a:solidFill>
                <a:latin typeface="Lucida Calligraphy" panose="030101010101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fr-FR" sz="2800" i="1" dirty="0" smtClean="0">
                <a:solidFill>
                  <a:srgbClr val="000000"/>
                </a:solidFill>
                <a:latin typeface="Lucida Calligraphy" panose="030101010101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del Espíritu Santo</a:t>
            </a:r>
            <a:r>
              <a:rPr lang="fr-FR" sz="2800" i="1" dirty="0">
                <a:solidFill>
                  <a:srgbClr val="000000"/>
                </a:solidFill>
                <a:latin typeface="Lucida Calligraphy" panose="030101010101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fr-FR" sz="2800" i="1" dirty="0" smtClean="0">
                <a:solidFill>
                  <a:srgbClr val="000000"/>
                </a:solidFill>
                <a:latin typeface="Lucida Calligraphy" panose="030101010101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 ASE </a:t>
            </a:r>
            <a:r>
              <a:rPr lang="fr-FR" sz="2800" i="1" dirty="0">
                <a:solidFill>
                  <a:srgbClr val="000000"/>
                </a:solidFill>
                <a:latin typeface="Lucida Calligraphy" panose="030101010101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118 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20446293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000">
              <a:srgbClr val="AF9619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162593" y="356384"/>
            <a:ext cx="7080069" cy="1938992"/>
          </a:xfrm>
          <a:prstGeom prst="rect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13500000" scaled="1"/>
            <a:tileRect/>
          </a:gra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3.4. </a:t>
            </a:r>
            <a:r>
              <a:rPr kumimoji="0" lang="fr-FR" altLang="fr-FR" sz="4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Cristo Sabiduría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en relación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4000" b="1" dirty="0" smtClean="0">
                <a:latin typeface="Footlight MT Light" panose="0204060206030A020304" pitchFamily="18" charset="0"/>
                <a:ea typeface="Times New Roman" panose="02020603050405020304" pitchFamily="18" charset="0"/>
              </a:rPr>
              <a:t>con</a:t>
            </a:r>
            <a:r>
              <a:rPr kumimoji="0" lang="fr-FR" altLang="fr-FR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 </a:t>
            </a:r>
            <a:r>
              <a:rPr lang="fr-FR" altLang="fr-FR" sz="4000" b="1" dirty="0" smtClean="0">
                <a:solidFill>
                  <a:srgbClr val="7030A0"/>
                </a:solidFill>
                <a:latin typeface="Footlight MT Light" panose="0204060206030A020304" pitchFamily="18" charset="0"/>
                <a:ea typeface="Times New Roman" panose="02020603050405020304" pitchFamily="18" charset="0"/>
              </a:rPr>
              <a:t>el</a:t>
            </a:r>
            <a:r>
              <a:rPr kumimoji="0" lang="fr-FR" altLang="fr-FR" sz="4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 Misterio de la Cruz</a:t>
            </a:r>
            <a:r>
              <a:rPr kumimoji="0" lang="fr-FR" altLang="fr-FR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.</a:t>
            </a:r>
            <a:r>
              <a:rPr kumimoji="0" lang="fr-FR" altLang="fr-FR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 </a:t>
            </a:r>
            <a:endParaRPr kumimoji="0" lang="fr-FR" altLang="fr-FR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Footlight MT Light" panose="0204060206030A020304" pitchFamily="18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28965" y="3068102"/>
            <a:ext cx="11158632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Luis</a:t>
            </a:r>
            <a:r>
              <a:rPr kumimoji="0" lang="fr-FR" altLang="fr-FR" sz="3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 </a:t>
            </a:r>
            <a:r>
              <a:rPr kumimoji="0" lang="fr-FR" altLang="fr-F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María ve un </a:t>
            </a:r>
            <a:r>
              <a:rPr lang="fr-FR" altLang="fr-FR" sz="3200" dirty="0" smtClean="0">
                <a:latin typeface="Footlight MT Light" panose="0204060206030A020304" pitchFamily="18" charset="0"/>
                <a:ea typeface="Times New Roman" panose="02020603050405020304" pitchFamily="18" charset="0"/>
              </a:rPr>
              <a:t>vínculo</a:t>
            </a:r>
            <a:r>
              <a:rPr kumimoji="0" lang="fr-FR" altLang="fr-F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 tan íntimo </a:t>
            </a:r>
            <a:r>
              <a:rPr kumimoji="0" lang="fr-FR" altLang="fr-FR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entre la </a:t>
            </a:r>
            <a:r>
              <a:rPr kumimoji="0" lang="fr-FR" altLang="fr-FR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Sabiduría</a:t>
            </a:r>
            <a:r>
              <a:rPr kumimoji="0" lang="fr-FR" altLang="fr-FR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 </a:t>
            </a:r>
            <a:r>
              <a:rPr lang="fr-FR" altLang="fr-FR" sz="3200" b="1" dirty="0">
                <a:latin typeface="Footlight MT Light" panose="0204060206030A020304" pitchFamily="18" charset="0"/>
                <a:ea typeface="Times New Roman" panose="02020603050405020304" pitchFamily="18" charset="0"/>
              </a:rPr>
              <a:t>y</a:t>
            </a:r>
            <a:r>
              <a:rPr kumimoji="0" lang="fr-FR" altLang="fr-FR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 la </a:t>
            </a:r>
            <a:r>
              <a:rPr kumimoji="0" lang="fr-FR" altLang="fr-FR" sz="32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Cruz</a:t>
            </a:r>
            <a:r>
              <a:rPr kumimoji="0" lang="fr-FR" altLang="fr-FR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Que llega a identificarlas entre sí :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 </a:t>
            </a:r>
            <a:r>
              <a:rPr kumimoji="0" lang="fr-FR" altLang="fr-FR" sz="3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‘</a:t>
            </a:r>
            <a:r>
              <a:rPr kumimoji="0" lang="fr-FR" altLang="fr-FR" sz="32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La verdadera Sabiduría</a:t>
            </a:r>
            <a:r>
              <a:rPr kumimoji="0" lang="fr-FR" altLang="fr-FR" sz="3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…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3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Se ha incorporado y unido de tal manera a </a:t>
            </a:r>
            <a:r>
              <a:rPr kumimoji="0" lang="fr-FR" altLang="fr-FR" sz="3200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la cruz</a:t>
            </a:r>
            <a:r>
              <a:rPr kumimoji="0" lang="fr-FR" altLang="fr-FR" sz="3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,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3200" i="1" dirty="0">
                <a:solidFill>
                  <a:srgbClr val="000000"/>
                </a:solidFill>
                <a:latin typeface="Footlight MT Light" panose="0204060206030A020304" pitchFamily="18" charset="0"/>
                <a:ea typeface="Times New Roman" panose="02020603050405020304" pitchFamily="18" charset="0"/>
              </a:rPr>
              <a:t>q</a:t>
            </a:r>
            <a:r>
              <a:rPr kumimoji="0" lang="fr-FR" altLang="fr-FR" sz="3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ue se puede decir con certeza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3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que la </a:t>
            </a:r>
            <a:r>
              <a:rPr kumimoji="0" lang="fr-FR" altLang="fr-FR" sz="32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Sabiduría</a:t>
            </a:r>
            <a:r>
              <a:rPr kumimoji="0" lang="fr-FR" altLang="fr-FR" sz="3200" b="1" i="1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 </a:t>
            </a:r>
            <a:r>
              <a:rPr kumimoji="0" lang="fr-FR" altLang="fr-FR" sz="3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es la </a:t>
            </a:r>
            <a:r>
              <a:rPr kumimoji="0" lang="fr-FR" altLang="fr-FR" sz="3200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Cruz</a:t>
            </a:r>
            <a:r>
              <a:rPr kumimoji="0" lang="fr-FR" altLang="fr-FR" sz="3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 y la </a:t>
            </a:r>
            <a:r>
              <a:rPr kumimoji="0" lang="fr-FR" altLang="fr-FR" sz="3200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Cruz</a:t>
            </a:r>
            <a:r>
              <a:rPr kumimoji="0" lang="fr-FR" altLang="fr-FR" sz="3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 es la </a:t>
            </a:r>
            <a:r>
              <a:rPr kumimoji="0" lang="fr-FR" altLang="fr-FR" sz="32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Sabiduría’</a:t>
            </a:r>
            <a:r>
              <a:rPr kumimoji="0" lang="fr-FR" altLang="fr-FR" sz="3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 (ASE 180)</a:t>
            </a:r>
            <a:r>
              <a:rPr kumimoji="0" lang="fr-FR" altLang="fr-FR" sz="32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.</a:t>
            </a:r>
            <a:r>
              <a:rPr kumimoji="0" lang="fr-FR" altLang="fr-FR" sz="3200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 </a:t>
            </a:r>
            <a:endParaRPr kumimoji="0" lang="fr-FR" altLang="fr-FR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Footlight MT Light" panose="0204060206030A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01255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000">
              <a:srgbClr val="AF9619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1178801"/>
            <a:ext cx="12192000" cy="4031873"/>
          </a:xfrm>
          <a:prstGeom prst="rect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18900000" scaled="1"/>
            <a:tileRect/>
          </a:gra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4.1 Opción fundamental.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 movimiento de la Sabiduría (Jesucristo) hacia el hombre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exige</a:t>
            </a:r>
            <a:r>
              <a:rPr kumimoji="0" lang="fr-FR" altLang="fr-F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el libre, pero necesario movimiento del hombre hacia la Sabiduría.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sz="3200" dirty="0">
              <a:latin typeface="Footlight MT Light" panose="0204060206030A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Búsqueda continua (ASE 30, 63, 72-73)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fr-FR" altLang="fr-FR" sz="3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desear la Sabiduría en respuesta </a:t>
            </a:r>
            <a:r>
              <a:rPr lang="fr-FR" altLang="fr-FR" sz="3200" i="1" dirty="0"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fr-FR" altLang="fr-FR" sz="3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su propio deseo</a:t>
            </a:r>
            <a:r>
              <a:rPr kumimoji="0" lang="fr-FR" altLang="fr-F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una intimidad cada vez mayor. </a:t>
            </a:r>
            <a:endParaRPr kumimoji="0" lang="fr-FR" altLang="fr-FR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34642" y="5456371"/>
            <a:ext cx="10210801" cy="1200329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>
            <a:spAutoFit/>
          </a:bodyPr>
          <a:lstStyle/>
          <a:p>
            <a:r>
              <a:rPr lang="fr-FR" altLang="fr-FR" i="1" dirty="0" smtClean="0">
                <a:solidFill>
                  <a:srgbClr val="000000"/>
                </a:solidFill>
                <a:latin typeface="Lucida Calligraphy" panose="030101010101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‘</a:t>
            </a:r>
            <a:r>
              <a:rPr lang="fr-FR" altLang="fr-FR" sz="3600" b="1" i="1" dirty="0" smtClean="0">
                <a:solidFill>
                  <a:srgbClr val="000000"/>
                </a:solidFill>
                <a:latin typeface="Lucida Calligraphy" panose="030101010101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 Sabiduría es para el hombre</a:t>
            </a:r>
          </a:p>
          <a:p>
            <a:r>
              <a:rPr lang="fr-FR" altLang="fr-FR" sz="3600" b="1" i="1" dirty="0">
                <a:solidFill>
                  <a:srgbClr val="000000"/>
                </a:solidFill>
                <a:latin typeface="Lucida Calligraphy" panose="030101010101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fr-FR" altLang="fr-FR" sz="3600" b="1" i="1" dirty="0" smtClean="0">
                <a:solidFill>
                  <a:srgbClr val="000000"/>
                </a:solidFill>
                <a:latin typeface="Lucida Calligraphy" panose="030101010101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el’ hombre es para la Sabiduría </a:t>
            </a:r>
            <a:r>
              <a:rPr lang="fr-FR" altLang="fr-FR" sz="2400" i="1" dirty="0">
                <a:solidFill>
                  <a:srgbClr val="000000"/>
                </a:solidFill>
                <a:latin typeface="Lucida Calligraphy" panose="030101010101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fr-FR" altLang="fr-FR" sz="2400" b="1" i="1" dirty="0">
                <a:solidFill>
                  <a:srgbClr val="000000"/>
                </a:solidFill>
                <a:latin typeface="Lucida Calligraphy" panose="030101010101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fr-FR" altLang="fr-FR" sz="2400" i="1" dirty="0">
                <a:solidFill>
                  <a:srgbClr val="000000"/>
                </a:solidFill>
                <a:latin typeface="Lucida Calligraphy" panose="030101010101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 64)</a:t>
            </a:r>
            <a:r>
              <a:rPr lang="fr-FR" altLang="fr-FR" sz="2400" dirty="0">
                <a:solidFill>
                  <a:srgbClr val="000000"/>
                </a:solidFill>
                <a:latin typeface="Lucida Calligraphy" panose="030101010101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fr-FR" sz="2400" dirty="0"/>
          </a:p>
        </p:txBody>
      </p:sp>
      <p:sp>
        <p:nvSpPr>
          <p:cNvPr id="4" name="Rectangle 3"/>
          <p:cNvSpPr/>
          <p:nvPr/>
        </p:nvSpPr>
        <p:spPr>
          <a:xfrm>
            <a:off x="740657" y="225219"/>
            <a:ext cx="9818009" cy="707886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4000" b="1" dirty="0">
                <a:latin typeface="Copperplate Gothic Light" panose="020E0507020206020404" pitchFamily="34" charset="0"/>
                <a:ea typeface="Times New Roman" panose="02020603050405020304" pitchFamily="18" charset="0"/>
              </a:rPr>
              <a:t>4. La </a:t>
            </a:r>
            <a:r>
              <a:rPr lang="fr-FR" altLang="fr-FR" sz="4000" b="1" dirty="0" smtClean="0">
                <a:latin typeface="Copperplate Gothic Light" panose="020E0507020206020404" pitchFamily="34" charset="0"/>
                <a:ea typeface="Times New Roman" panose="02020603050405020304" pitchFamily="18" charset="0"/>
              </a:rPr>
              <a:t>vida cristiana como Sabiduría</a:t>
            </a:r>
            <a:endParaRPr lang="fr-FR" altLang="fr-FR" sz="4000" b="1" dirty="0">
              <a:latin typeface="Copperplate Gothic Light" panose="020E05070202060204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33221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000">
              <a:srgbClr val="AF9619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43989" y="4064614"/>
            <a:ext cx="9283337" cy="2554545"/>
          </a:xfrm>
          <a:prstGeom prst="rect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txBody>
          <a:bodyPr wrap="square">
            <a:spAutoFit/>
          </a:bodyPr>
          <a:lstStyle/>
          <a:p>
            <a:r>
              <a:rPr lang="fr-FR" sz="3200" b="1" dirty="0"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4.2 </a:t>
            </a:r>
            <a:r>
              <a:rPr lang="fr-FR" sz="3200" b="1" dirty="0" smtClean="0"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Ruptura con la </a:t>
            </a:r>
            <a:r>
              <a:rPr lang="fr-FR" sz="3200" b="1" dirty="0" smtClean="0">
                <a:solidFill>
                  <a:srgbClr val="7030A0"/>
                </a:solidFill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vana y falsa sabiduría del mundo</a:t>
            </a:r>
            <a:r>
              <a:rPr lang="fr-FR" sz="3200" b="1" dirty="0" smtClean="0"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endParaRPr lang="fr-FR" sz="3200" b="1" dirty="0">
              <a:latin typeface="Footlight MT Light" panose="0204060206030A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3200" dirty="0" smtClean="0"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Requisito previo </a:t>
            </a:r>
            <a:r>
              <a:rPr lang="fr-FR" sz="3200" dirty="0"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indispensable </a:t>
            </a:r>
            <a:r>
              <a:rPr lang="fr-FR" sz="3200" dirty="0" smtClean="0"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para que venga</a:t>
            </a:r>
          </a:p>
          <a:p>
            <a:r>
              <a:rPr lang="fr-FR" sz="3200" dirty="0" smtClean="0"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 habite en nosotros, </a:t>
            </a:r>
          </a:p>
          <a:p>
            <a:r>
              <a:rPr lang="fr-FR" sz="3200" b="1" dirty="0" smtClean="0">
                <a:solidFill>
                  <a:srgbClr val="FF0000"/>
                </a:solidFill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Cristo</a:t>
            </a:r>
            <a:r>
              <a:rPr lang="fr-FR" sz="3200" dirty="0" smtClean="0"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fr-FR" sz="3200" b="1" dirty="0" smtClean="0">
                <a:solidFill>
                  <a:srgbClr val="FF0000"/>
                </a:solidFill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verdadera Sabiduría</a:t>
            </a:r>
            <a:r>
              <a:rPr lang="fr-FR" sz="3200" dirty="0" smtClean="0"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con sus dones.</a:t>
            </a:r>
            <a:endParaRPr lang="fr-FR" sz="3200" dirty="0">
              <a:latin typeface="Footlight MT Light" panose="0204060206030A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39323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000">
              <a:srgbClr val="AF9619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431854" y="399305"/>
            <a:ext cx="8082084" cy="3323987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4.3. </a:t>
            </a:r>
            <a:r>
              <a:rPr kumimoji="0" lang="fr-FR" altLang="fr-FR" sz="32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Transformación del hombre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32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por </a:t>
            </a:r>
            <a:r>
              <a:rPr kumimoji="0" lang="fr-FR" altLang="fr-FR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la Sabiduría </a:t>
            </a:r>
            <a:r>
              <a:rPr kumimoji="0" lang="fr-FR" altLang="fr-FR" sz="32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que comunica sus dones</a:t>
            </a:r>
            <a:r>
              <a:rPr kumimoji="0" lang="fr-FR" altLang="fr-FR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…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Footlight MT Light" panose="0204060206030A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3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‘</a:t>
            </a:r>
            <a:r>
              <a:rPr lang="fr-FR" altLang="fr-FR" sz="3200" i="1" dirty="0" smtClean="0">
                <a:solidFill>
                  <a:schemeClr val="accent2">
                    <a:lumMod val="50000"/>
                  </a:schemeClr>
                </a:solidFill>
                <a:latin typeface="Footlight MT Light" panose="0204060206030A020304" pitchFamily="18" charset="0"/>
                <a:ea typeface="Times New Roman" panose="02020603050405020304" pitchFamily="18" charset="0"/>
              </a:rPr>
              <a:t>Cuando</a:t>
            </a:r>
            <a:r>
              <a:rPr kumimoji="0" lang="fr-FR" altLang="fr-FR" sz="3200" b="0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 </a:t>
            </a:r>
            <a:r>
              <a:rPr kumimoji="0" lang="fr-FR" altLang="fr-FR" sz="32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la divina Sabiduría </a:t>
            </a:r>
            <a:r>
              <a:rPr kumimoji="0" lang="fr-FR" altLang="fr-FR" sz="3200" b="0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entra en un</a:t>
            </a:r>
            <a:r>
              <a:rPr kumimoji="0" lang="fr-FR" altLang="fr-FR" sz="3200" b="0" i="1" u="none" strike="noStrike" cap="none" normalizeH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 alma</a:t>
            </a:r>
            <a:r>
              <a:rPr kumimoji="0" lang="fr-FR" altLang="fr-FR" sz="3200" b="0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3200" i="1" dirty="0">
                <a:solidFill>
                  <a:schemeClr val="accent2">
                    <a:lumMod val="50000"/>
                  </a:schemeClr>
                </a:solidFill>
                <a:latin typeface="Footlight MT Light" panose="0204060206030A020304" pitchFamily="18" charset="0"/>
                <a:ea typeface="Times New Roman" panose="02020603050405020304" pitchFamily="18" charset="0"/>
              </a:rPr>
              <a:t>t</a:t>
            </a:r>
            <a:r>
              <a:rPr kumimoji="0" lang="fr-FR" altLang="fr-FR" sz="3200" b="0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rae consigo toda clase de bienes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3200" i="1" dirty="0" smtClean="0">
                <a:solidFill>
                  <a:schemeClr val="accent2">
                    <a:lumMod val="50000"/>
                  </a:schemeClr>
                </a:solidFill>
                <a:latin typeface="Footlight MT Light" panose="0204060206030A020304" pitchFamily="18" charset="0"/>
                <a:ea typeface="Times New Roman" panose="02020603050405020304" pitchFamily="18" charset="0"/>
              </a:rPr>
              <a:t>Y le </a:t>
            </a:r>
            <a:r>
              <a:rPr lang="fr-FR" altLang="fr-FR" sz="3200" i="1" dirty="0" smtClean="0">
                <a:solidFill>
                  <a:schemeClr val="accent2">
                    <a:lumMod val="50000"/>
                  </a:schemeClr>
                </a:solidFill>
                <a:latin typeface="Footlight MT Light" panose="0204060206030A020304" pitchFamily="18" charset="0"/>
                <a:ea typeface="Times New Roman" panose="02020603050405020304" pitchFamily="18" charset="0"/>
              </a:rPr>
              <a:t>comunica </a:t>
            </a:r>
            <a:r>
              <a:rPr lang="fr-FR" altLang="fr-FR" sz="3200" i="1" dirty="0" smtClean="0">
                <a:solidFill>
                  <a:schemeClr val="accent2">
                    <a:lumMod val="50000"/>
                  </a:schemeClr>
                </a:solidFill>
                <a:latin typeface="Footlight MT Light" panose="0204060206030A020304" pitchFamily="18" charset="0"/>
                <a:ea typeface="Times New Roman" panose="02020603050405020304" pitchFamily="18" charset="0"/>
              </a:rPr>
              <a:t>incontables riquezas</a:t>
            </a:r>
            <a:r>
              <a:rPr kumimoji="0" lang="fr-FR" altLang="fr-FR" sz="3200" b="0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’ (ASE 90)</a:t>
            </a:r>
            <a:r>
              <a:rPr kumimoji="0" lang="fr-FR" altLang="fr-FR" sz="32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 </a:t>
            </a:r>
            <a:r>
              <a:rPr kumimoji="0" lang="fr-FR" altLang="fr-FR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:</a:t>
            </a:r>
            <a:endParaRPr kumimoji="0" lang="fr-FR" altLang="fr-FR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Footlight MT Light" panose="0204060206030A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55916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000">
              <a:srgbClr val="AF9619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35576"/>
            <a:ext cx="12192000" cy="5940088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txBody>
          <a:bodyPr wrap="square">
            <a:spAutoFit/>
          </a:bodyPr>
          <a:lstStyle/>
          <a:p>
            <a:pPr lvl="0" indent="352425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fr-FR" altLang="fr-FR" sz="4000" b="1" dirty="0" smtClean="0">
                <a:solidFill>
                  <a:srgbClr val="002060"/>
                </a:solidFill>
                <a:latin typeface="Footlight MT Light" panose="0204060206030A020304" pitchFamily="18" charset="0"/>
                <a:ea typeface="Times New Roman" panose="02020603050405020304" pitchFamily="18" charset="0"/>
              </a:rPr>
              <a:t>El conocimiento</a:t>
            </a:r>
            <a:r>
              <a:rPr lang="fr-FR" altLang="fr-FR" sz="3200" dirty="0">
                <a:latin typeface="Footlight MT Light" panose="0204060206030A020304" pitchFamily="18" charset="0"/>
                <a:ea typeface="Times New Roman" panose="02020603050405020304" pitchFamily="18" charset="0"/>
              </a:rPr>
              <a:t> : </a:t>
            </a:r>
            <a:r>
              <a:rPr lang="fr-FR" altLang="fr-FR" sz="3200" dirty="0" smtClean="0">
                <a:latin typeface="Footlight MT Light" panose="0204060206030A020304" pitchFamily="18" charset="0"/>
                <a:ea typeface="Times New Roman" panose="02020603050405020304" pitchFamily="18" charset="0"/>
              </a:rPr>
              <a:t>un saber vital y activo (ASE </a:t>
            </a:r>
            <a:r>
              <a:rPr lang="fr-FR" altLang="fr-FR" sz="3200" dirty="0">
                <a:latin typeface="Footlight MT Light" panose="0204060206030A020304" pitchFamily="18" charset="0"/>
                <a:ea typeface="Times New Roman" panose="02020603050405020304" pitchFamily="18" charset="0"/>
              </a:rPr>
              <a:t>93), </a:t>
            </a:r>
            <a:endParaRPr lang="fr-FR" altLang="fr-FR" sz="3200" dirty="0" smtClean="0">
              <a:latin typeface="Footlight MT Light" panose="0204060206030A020304" pitchFamily="18" charset="0"/>
              <a:ea typeface="Times New Roman" panose="02020603050405020304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3200" dirty="0">
                <a:latin typeface="Footlight MT Light" panose="0204060206030A020304" pitchFamily="18" charset="0"/>
                <a:ea typeface="Times New Roman" panose="02020603050405020304" pitchFamily="18" charset="0"/>
              </a:rPr>
              <a:t> </a:t>
            </a:r>
            <a:r>
              <a:rPr lang="fr-FR" altLang="fr-FR" sz="3200" dirty="0" smtClean="0">
                <a:latin typeface="Footlight MT Light" panose="0204060206030A020304" pitchFamily="18" charset="0"/>
                <a:ea typeface="Times New Roman" panose="02020603050405020304" pitchFamily="18" charset="0"/>
              </a:rPr>
              <a:t>   el sentido de discernimiento (ASE </a:t>
            </a:r>
            <a:r>
              <a:rPr lang="fr-FR" altLang="fr-FR" sz="3200" dirty="0">
                <a:latin typeface="Footlight MT Light" panose="0204060206030A020304" pitchFamily="18" charset="0"/>
                <a:ea typeface="Times New Roman" panose="02020603050405020304" pitchFamily="18" charset="0"/>
              </a:rPr>
              <a:t>92),</a:t>
            </a:r>
          </a:p>
          <a:p>
            <a:pPr lvl="0" indent="352425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fr-FR" altLang="fr-FR" sz="3600" b="1" dirty="0" smtClean="0">
                <a:solidFill>
                  <a:srgbClr val="0070C0"/>
                </a:solidFill>
                <a:latin typeface="Footlight MT Light" panose="0204060206030A020304" pitchFamily="18" charset="0"/>
                <a:ea typeface="Times New Roman" panose="02020603050405020304" pitchFamily="18" charset="0"/>
              </a:rPr>
              <a:t>La experiencia de una comunión gozosa</a:t>
            </a:r>
            <a:r>
              <a:rPr lang="fr-FR" altLang="fr-FR" sz="3200" dirty="0">
                <a:latin typeface="Footlight MT Light" panose="0204060206030A020304" pitchFamily="18" charset="0"/>
                <a:ea typeface="Times New Roman" panose="02020603050405020304" pitchFamily="18" charset="0"/>
              </a:rPr>
              <a:t> : </a:t>
            </a:r>
            <a:r>
              <a:rPr lang="fr-FR" altLang="fr-FR" sz="3200" dirty="0" smtClean="0">
                <a:latin typeface="Footlight MT Light" panose="0204060206030A020304" pitchFamily="18" charset="0"/>
                <a:ea typeface="Times New Roman" panose="02020603050405020304" pitchFamily="18" charset="0"/>
              </a:rPr>
              <a:t>la amistad de Cristo,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3200" dirty="0">
                <a:latin typeface="Footlight MT Light" panose="0204060206030A020304" pitchFamily="18" charset="0"/>
                <a:ea typeface="Times New Roman" panose="02020603050405020304" pitchFamily="18" charset="0"/>
              </a:rPr>
              <a:t> </a:t>
            </a:r>
            <a:r>
              <a:rPr lang="fr-FR" altLang="fr-FR" sz="3200" dirty="0" smtClean="0">
                <a:latin typeface="Footlight MT Light" panose="0204060206030A020304" pitchFamily="18" charset="0"/>
                <a:ea typeface="Times New Roman" panose="02020603050405020304" pitchFamily="18" charset="0"/>
              </a:rPr>
              <a:t>   paz </a:t>
            </a:r>
            <a:r>
              <a:rPr lang="fr-FR" altLang="fr-FR" sz="3200" dirty="0">
                <a:latin typeface="Footlight MT Light" panose="0204060206030A020304" pitchFamily="18" charset="0"/>
                <a:ea typeface="Times New Roman" panose="02020603050405020304" pitchFamily="18" charset="0"/>
              </a:rPr>
              <a:t>(ASE 9)</a:t>
            </a:r>
          </a:p>
          <a:p>
            <a:pPr lvl="0" indent="352425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fr-FR" altLang="fr-FR" sz="3600" b="1" dirty="0">
                <a:solidFill>
                  <a:schemeClr val="accent5">
                    <a:lumMod val="75000"/>
                  </a:schemeClr>
                </a:solidFill>
                <a:latin typeface="Footlight MT Light" panose="0204060206030A020304" pitchFamily="18" charset="0"/>
                <a:ea typeface="Times New Roman" panose="02020603050405020304" pitchFamily="18" charset="0"/>
              </a:rPr>
              <a:t>u</a:t>
            </a:r>
            <a:r>
              <a:rPr lang="fr-FR" altLang="fr-FR" sz="3600" b="1" dirty="0" smtClean="0">
                <a:solidFill>
                  <a:schemeClr val="accent5">
                    <a:lumMod val="75000"/>
                  </a:schemeClr>
                </a:solidFill>
                <a:latin typeface="Footlight MT Light" panose="0204060206030A020304" pitchFamily="18" charset="0"/>
                <a:ea typeface="Times New Roman" panose="02020603050405020304" pitchFamily="18" charset="0"/>
              </a:rPr>
              <a:t>na purificación</a:t>
            </a:r>
            <a:r>
              <a:rPr lang="fr-FR" altLang="fr-FR" sz="3200" dirty="0">
                <a:latin typeface="Footlight MT Light" panose="0204060206030A020304" pitchFamily="18" charset="0"/>
                <a:ea typeface="Times New Roman" panose="02020603050405020304" pitchFamily="18" charset="0"/>
              </a:rPr>
              <a:t> : </a:t>
            </a:r>
            <a:r>
              <a:rPr lang="fr-FR" altLang="fr-FR" sz="3200" dirty="0" smtClean="0">
                <a:latin typeface="Footlight MT Light" panose="0204060206030A020304" pitchFamily="18" charset="0"/>
                <a:ea typeface="Times New Roman" panose="02020603050405020304" pitchFamily="18" charset="0"/>
              </a:rPr>
              <a:t>la cruz es inseparable de la Sabiduría,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3200" dirty="0">
                <a:latin typeface="Footlight MT Light" panose="0204060206030A020304" pitchFamily="18" charset="0"/>
                <a:ea typeface="Times New Roman" panose="02020603050405020304" pitchFamily="18" charset="0"/>
              </a:rPr>
              <a:t> </a:t>
            </a:r>
            <a:r>
              <a:rPr lang="fr-FR" altLang="fr-FR" sz="3200" dirty="0" smtClean="0">
                <a:latin typeface="Footlight MT Light" panose="0204060206030A020304" pitchFamily="18" charset="0"/>
                <a:ea typeface="Times New Roman" panose="02020603050405020304" pitchFamily="18" charset="0"/>
              </a:rPr>
              <a:t>   es un camino áspero y suave (ASE </a:t>
            </a:r>
            <a:r>
              <a:rPr lang="fr-FR" altLang="fr-FR" sz="3200" dirty="0">
                <a:latin typeface="Footlight MT Light" panose="0204060206030A020304" pitchFamily="18" charset="0"/>
                <a:ea typeface="Times New Roman" panose="02020603050405020304" pitchFamily="18" charset="0"/>
              </a:rPr>
              <a:t>100, 103)</a:t>
            </a:r>
            <a:endParaRPr lang="fr-FR" altLang="fr-FR" sz="3200" dirty="0">
              <a:latin typeface="Footlight MT Light" panose="0204060206030A020304" pitchFamily="18" charset="0"/>
            </a:endParaRPr>
          </a:p>
          <a:p>
            <a:pPr lvl="0" indent="352425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fr-FR" altLang="fr-FR" sz="3600" b="1" dirty="0">
                <a:solidFill>
                  <a:srgbClr val="FF0000"/>
                </a:solidFill>
                <a:latin typeface="Footlight MT Light" panose="0204060206030A020304" pitchFamily="18" charset="0"/>
                <a:ea typeface="Times New Roman" panose="02020603050405020304" pitchFamily="18" charset="0"/>
              </a:rPr>
              <a:t>la </a:t>
            </a:r>
            <a:r>
              <a:rPr lang="fr-FR" altLang="fr-FR" sz="3600" b="1" dirty="0" smtClean="0">
                <a:solidFill>
                  <a:srgbClr val="FF0000"/>
                </a:solidFill>
                <a:latin typeface="Footlight MT Light" panose="0204060206030A020304" pitchFamily="18" charset="0"/>
                <a:ea typeface="Times New Roman" panose="02020603050405020304" pitchFamily="18" charset="0"/>
              </a:rPr>
              <a:t>transformación del dinamismo interno</a:t>
            </a:r>
            <a:r>
              <a:rPr lang="fr-FR" altLang="fr-FR" sz="3200" dirty="0">
                <a:latin typeface="Footlight MT Light" panose="0204060206030A020304" pitchFamily="18" charset="0"/>
                <a:ea typeface="Times New Roman" panose="02020603050405020304" pitchFamily="18" charset="0"/>
              </a:rPr>
              <a:t> : </a:t>
            </a:r>
            <a:endParaRPr lang="fr-FR" altLang="fr-FR" sz="3200" dirty="0" smtClean="0">
              <a:latin typeface="Footlight MT Light" panose="0204060206030A020304" pitchFamily="18" charset="0"/>
              <a:ea typeface="Times New Roman" panose="02020603050405020304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3200" dirty="0">
                <a:latin typeface="Footlight MT Light" panose="0204060206030A020304" pitchFamily="18" charset="0"/>
                <a:ea typeface="Times New Roman" panose="02020603050405020304" pitchFamily="18" charset="0"/>
              </a:rPr>
              <a:t> </a:t>
            </a:r>
            <a:r>
              <a:rPr lang="fr-FR" altLang="fr-FR" sz="3200" dirty="0" smtClean="0">
                <a:latin typeface="Footlight MT Light" panose="0204060206030A020304" pitchFamily="18" charset="0"/>
                <a:ea typeface="Times New Roman" panose="02020603050405020304" pitchFamily="18" charset="0"/>
              </a:rPr>
              <a:t>   se actúa de una manera nueva(ASE </a:t>
            </a:r>
            <a:r>
              <a:rPr lang="fr-FR" altLang="fr-FR" sz="3200" dirty="0">
                <a:latin typeface="Footlight MT Light" panose="0204060206030A020304" pitchFamily="18" charset="0"/>
                <a:ea typeface="Times New Roman" panose="02020603050405020304" pitchFamily="18" charset="0"/>
              </a:rPr>
              <a:t>99)</a:t>
            </a:r>
          </a:p>
          <a:p>
            <a:pPr lvl="0" indent="352425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fr-FR" altLang="fr-FR" sz="3600" b="1" dirty="0" smtClean="0">
                <a:solidFill>
                  <a:srgbClr val="C00000"/>
                </a:solidFill>
                <a:latin typeface="Footlight MT Light" panose="0204060206030A020304" pitchFamily="18" charset="0"/>
                <a:ea typeface="Times New Roman" panose="02020603050405020304" pitchFamily="18" charset="0"/>
              </a:rPr>
              <a:t>La actividad apostólica </a:t>
            </a:r>
            <a:r>
              <a:rPr lang="fr-FR" altLang="fr-FR" sz="3200" dirty="0" smtClean="0">
                <a:latin typeface="Footlight MT Light" panose="0204060206030A020304" pitchFamily="18" charset="0"/>
                <a:ea typeface="Times New Roman" panose="02020603050405020304" pitchFamily="18" charset="0"/>
              </a:rPr>
              <a:t>(ASE </a:t>
            </a:r>
            <a:r>
              <a:rPr lang="fr-FR" altLang="fr-FR" sz="3200" dirty="0">
                <a:latin typeface="Footlight MT Light" panose="0204060206030A020304" pitchFamily="18" charset="0"/>
                <a:ea typeface="Times New Roman" panose="02020603050405020304" pitchFamily="18" charset="0"/>
              </a:rPr>
              <a:t>100),</a:t>
            </a:r>
          </a:p>
          <a:p>
            <a:pPr lvl="0" indent="352425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fr-FR" altLang="fr-FR" sz="3600" b="1" dirty="0">
                <a:solidFill>
                  <a:srgbClr val="7030A0"/>
                </a:solidFill>
                <a:latin typeface="Footlight MT Light" panose="0204060206030A020304" pitchFamily="18" charset="0"/>
                <a:ea typeface="Times New Roman" panose="02020603050405020304" pitchFamily="18" charset="0"/>
              </a:rPr>
              <a:t>la </a:t>
            </a:r>
            <a:r>
              <a:rPr lang="fr-FR" altLang="fr-FR" sz="3600" b="1" dirty="0" smtClean="0">
                <a:solidFill>
                  <a:srgbClr val="7030A0"/>
                </a:solidFill>
                <a:latin typeface="Footlight MT Light" panose="0204060206030A020304" pitchFamily="18" charset="0"/>
                <a:ea typeface="Times New Roman" panose="02020603050405020304" pitchFamily="18" charset="0"/>
              </a:rPr>
              <a:t>capacidad de transmitir</a:t>
            </a:r>
            <a:r>
              <a:rPr lang="fr-FR" altLang="fr-FR" sz="3200" dirty="0">
                <a:latin typeface="Footlight MT Light" panose="0204060206030A020304" pitchFamily="18" charset="0"/>
                <a:ea typeface="Times New Roman" panose="02020603050405020304" pitchFamily="18" charset="0"/>
              </a:rPr>
              <a:t> : </a:t>
            </a:r>
            <a:r>
              <a:rPr lang="fr-FR" altLang="fr-FR" sz="3200" dirty="0" smtClean="0">
                <a:latin typeface="Footlight MT Light" panose="0204060206030A020304" pitchFamily="18" charset="0"/>
                <a:ea typeface="Times New Roman" panose="02020603050405020304" pitchFamily="18" charset="0"/>
              </a:rPr>
              <a:t>el don de la palabra(ASE </a:t>
            </a:r>
            <a:r>
              <a:rPr lang="fr-FR" altLang="fr-FR" sz="3200" dirty="0">
                <a:latin typeface="Footlight MT Light" panose="0204060206030A020304" pitchFamily="18" charset="0"/>
                <a:ea typeface="Times New Roman" panose="02020603050405020304" pitchFamily="18" charset="0"/>
              </a:rPr>
              <a:t>96), </a:t>
            </a:r>
            <a:endParaRPr lang="fr-FR" altLang="fr-FR" sz="3200" dirty="0" smtClean="0">
              <a:latin typeface="Footlight MT Light" panose="0204060206030A020304" pitchFamily="18" charset="0"/>
              <a:ea typeface="Times New Roman" panose="02020603050405020304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3200" dirty="0">
                <a:latin typeface="Footlight MT Light" panose="0204060206030A020304" pitchFamily="18" charset="0"/>
                <a:ea typeface="Times New Roman" panose="02020603050405020304" pitchFamily="18" charset="0"/>
              </a:rPr>
              <a:t> </a:t>
            </a:r>
            <a:r>
              <a:rPr lang="fr-FR" altLang="fr-FR" sz="3200" dirty="0" smtClean="0">
                <a:latin typeface="Footlight MT Light" panose="0204060206030A020304" pitchFamily="18" charset="0"/>
                <a:ea typeface="Times New Roman" panose="02020603050405020304" pitchFamily="18" charset="0"/>
              </a:rPr>
              <a:t>   la acción del Espíritu (ASE </a:t>
            </a:r>
            <a:r>
              <a:rPr lang="fr-FR" altLang="fr-FR" sz="3200" dirty="0">
                <a:latin typeface="Footlight MT Light" panose="0204060206030A020304" pitchFamily="18" charset="0"/>
                <a:ea typeface="Times New Roman" panose="02020603050405020304" pitchFamily="18" charset="0"/>
              </a:rPr>
              <a:t>97</a:t>
            </a:r>
            <a:r>
              <a:rPr lang="fr-FR" altLang="fr-FR" sz="3200" dirty="0" smtClean="0">
                <a:latin typeface="Footlight MT Light" panose="0204060206030A020304" pitchFamily="18" charset="0"/>
                <a:ea typeface="Times New Roman" panose="02020603050405020304" pitchFamily="18" charset="0"/>
              </a:rPr>
              <a:t>) </a:t>
            </a:r>
            <a:endParaRPr lang="fr-FR" altLang="fr-FR" sz="3200" dirty="0">
              <a:latin typeface="Footlight MT Light" panose="0204060206030A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15828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000">
              <a:srgbClr val="AF9619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718456" y="2443057"/>
            <a:ext cx="8858900" cy="3539430"/>
          </a:xfrm>
          <a:prstGeom prst="rect">
            <a:avLst/>
          </a:prstGeom>
          <a:gradFill flip="none" rotWithShape="1">
            <a:gsLst>
              <a:gs pos="0">
                <a:srgbClr val="C00000">
                  <a:tint val="66000"/>
                  <a:satMod val="160000"/>
                </a:srgbClr>
              </a:gs>
              <a:gs pos="50000">
                <a:srgbClr val="C00000">
                  <a:tint val="44500"/>
                  <a:satMod val="160000"/>
                </a:srgbClr>
              </a:gs>
              <a:gs pos="100000">
                <a:srgbClr val="C0000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Luis María propone</a:t>
            </a:r>
            <a:r>
              <a:rPr kumimoji="0" lang="fr-FR" altLang="fr-FR" sz="3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 y presenta </a:t>
            </a:r>
            <a:r>
              <a:rPr kumimoji="0" lang="fr-FR" altLang="fr-FR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cuatro medios</a:t>
            </a:r>
            <a:endParaRPr kumimoji="0" lang="fr-FR" altLang="fr-FR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Footlight MT Light" panose="0204060206030A020304" pitchFamily="18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(fruto de su experiencia)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3200" dirty="0">
                <a:latin typeface="Footlight MT Light" panose="0204060206030A020304" pitchFamily="18" charset="0"/>
                <a:ea typeface="Times New Roman" panose="02020603050405020304" pitchFamily="18" charset="0"/>
              </a:rPr>
              <a:t>p</a:t>
            </a:r>
            <a:r>
              <a:rPr kumimoji="0" lang="fr-FR" altLang="fr-F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ara realizar el encuentro</a:t>
            </a:r>
            <a:r>
              <a:rPr kumimoji="0" lang="fr-FR" altLang="fr-FR" sz="3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 con la Sabiduría</a:t>
            </a:r>
            <a:r>
              <a:rPr kumimoji="0" lang="fr-FR" altLang="fr-F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. </a:t>
            </a:r>
          </a:p>
          <a:p>
            <a:pPr lvl="0"/>
            <a:r>
              <a:rPr kumimoji="0" lang="fr-FR" altLang="fr-F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Estos cuatro medios </a:t>
            </a:r>
            <a:r>
              <a:rPr lang="fr-FR" altLang="fr-FR" sz="3200" dirty="0">
                <a:latin typeface="Footlight MT Light" panose="0204060206030A020304" pitchFamily="18" charset="0"/>
                <a:ea typeface="Times New Roman" panose="02020603050405020304" pitchFamily="18" charset="0"/>
              </a:rPr>
              <a:t>están </a:t>
            </a:r>
            <a:r>
              <a:rPr lang="fr-FR" altLang="fr-FR" sz="3200" dirty="0" smtClean="0">
                <a:latin typeface="Footlight MT Light" panose="0204060206030A020304" pitchFamily="18" charset="0"/>
                <a:ea typeface="Times New Roman" panose="02020603050405020304" pitchFamily="18" charset="0"/>
              </a:rPr>
              <a:t>articulados lógicamente </a:t>
            </a:r>
            <a:r>
              <a:rPr kumimoji="0" lang="fr-FR" altLang="fr-F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 :</a:t>
            </a:r>
            <a:endParaRPr kumimoji="0" lang="fr-FR" altLang="fr-FR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Footlight MT Light" panose="0204060206030A020304" pitchFamily="18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fr-FR" altLang="fr-FR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Deseo</a:t>
            </a:r>
            <a:r>
              <a:rPr kumimoji="0" lang="fr-FR" altLang="fr-FR" sz="3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 </a:t>
            </a:r>
            <a:endParaRPr kumimoji="0" lang="fr-FR" altLang="fr-FR" sz="32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Footlight MT Light" panose="0204060206030A020304" pitchFamily="18" charset="0"/>
            </a:endParaRPr>
          </a:p>
          <a:p>
            <a:pPr marL="1881188" marR="0" lvl="1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lang="fr-FR" altLang="fr-FR" sz="3200" b="1" dirty="0" smtClean="0">
                <a:solidFill>
                  <a:schemeClr val="accent5">
                    <a:lumMod val="50000"/>
                  </a:schemeClr>
                </a:solidFill>
                <a:latin typeface="Footlight MT Light" panose="0204060206030A020304" pitchFamily="18" charset="0"/>
                <a:ea typeface="Times New Roman" panose="02020603050405020304" pitchFamily="18" charset="0"/>
              </a:rPr>
              <a:t>Oración</a:t>
            </a:r>
            <a:r>
              <a:rPr kumimoji="0" lang="fr-FR" altLang="fr-F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 </a:t>
            </a:r>
          </a:p>
          <a:p>
            <a:pPr marL="3500438" marR="0" lvl="1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fr-FR" altLang="fr-FR" sz="32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Renuncia</a:t>
            </a:r>
            <a:endParaRPr kumimoji="0" lang="fr-FR" altLang="fr-FR" sz="32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Footlight MT Light" panose="0204060206030A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08328" y="305191"/>
            <a:ext cx="9292929" cy="1138773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txBody>
          <a:bodyPr wrap="non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4000" b="1" dirty="0">
                <a:latin typeface="Copperplate Gothic Light" panose="020E0507020206020404" pitchFamily="34" charset="0"/>
                <a:ea typeface="Times New Roman" panose="02020603050405020304" pitchFamily="18" charset="0"/>
              </a:rPr>
              <a:t>5. </a:t>
            </a:r>
            <a:r>
              <a:rPr lang="fr-FR" altLang="fr-FR" sz="4000" b="1" dirty="0" smtClean="0">
                <a:latin typeface="Copperplate Gothic Light" panose="020E0507020206020404" pitchFamily="34" charset="0"/>
                <a:ea typeface="Times New Roman" panose="02020603050405020304" pitchFamily="18" charset="0"/>
              </a:rPr>
              <a:t>Los caminos hacia la sabiduría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2800" b="1" i="1" dirty="0" smtClean="0">
                <a:latin typeface="Copperplate Gothic Light" panose="020E0507020206020404" pitchFamily="34" charset="0"/>
                <a:ea typeface="Times New Roman" panose="02020603050405020304" pitchFamily="18" charset="0"/>
              </a:rPr>
              <a:t>               (ASE cap. </a:t>
            </a:r>
            <a:r>
              <a:rPr lang="fr-FR" altLang="fr-FR" sz="2800" b="1" i="1" dirty="0">
                <a:latin typeface="Copperplate Gothic Light" panose="020E0507020206020404" pitchFamily="34" charset="0"/>
                <a:ea typeface="Times New Roman" panose="02020603050405020304" pitchFamily="18" charset="0"/>
              </a:rPr>
              <a:t>XV – XVII n° 181-227)</a:t>
            </a:r>
            <a:endParaRPr lang="fr-FR" altLang="fr-FR" sz="2800" i="1" dirty="0">
              <a:latin typeface="Copperplate Gothic Light" panose="020E05070202060204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93100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000">
              <a:srgbClr val="AF9619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3360" y="4378124"/>
            <a:ext cx="11800114" cy="2308324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>
            <a:spAutoFit/>
          </a:bodyPr>
          <a:lstStyle/>
          <a:p>
            <a:pPr marL="270510" algn="just">
              <a:spcAft>
                <a:spcPts val="0"/>
              </a:spcAft>
            </a:pPr>
            <a:r>
              <a:rPr lang="fr-FR" i="1" dirty="0" smtClean="0">
                <a:solidFill>
                  <a:srgbClr val="000000"/>
                </a:solidFill>
                <a:latin typeface="Lucida Calligraphy" panose="03010101010101010101" pitchFamily="66" charset="0"/>
                <a:ea typeface="Times New Roman" panose="02020603050405020304" pitchFamily="18" charset="0"/>
              </a:rPr>
              <a:t>‘</a:t>
            </a:r>
            <a:r>
              <a:rPr lang="fr-FR" sz="3600" i="1" dirty="0" smtClean="0">
                <a:solidFill>
                  <a:srgbClr val="000000"/>
                </a:solidFill>
                <a:latin typeface="Lucida Calligraphy" panose="03010101010101010101" pitchFamily="66" charset="0"/>
                <a:ea typeface="Times New Roman" panose="02020603050405020304" pitchFamily="18" charset="0"/>
              </a:rPr>
              <a:t>Es el mayor de los medios</a:t>
            </a:r>
          </a:p>
          <a:p>
            <a:pPr marL="270510" algn="just">
              <a:spcAft>
                <a:spcPts val="0"/>
              </a:spcAft>
            </a:pPr>
            <a:r>
              <a:rPr lang="fr-FR" sz="3600" i="1" dirty="0" smtClean="0">
                <a:solidFill>
                  <a:srgbClr val="000000"/>
                </a:solidFill>
                <a:latin typeface="Lucida Calligraphy" panose="03010101010101010101" pitchFamily="66" charset="0"/>
                <a:ea typeface="Times New Roman" panose="02020603050405020304" pitchFamily="18" charset="0"/>
              </a:rPr>
              <a:t>Y el más maravilloso de todos los secretos</a:t>
            </a:r>
          </a:p>
          <a:p>
            <a:pPr marL="270510" algn="just">
              <a:spcAft>
                <a:spcPts val="0"/>
              </a:spcAft>
            </a:pPr>
            <a:r>
              <a:rPr lang="fr-FR" sz="3600" i="1" dirty="0" smtClean="0">
                <a:solidFill>
                  <a:srgbClr val="000000"/>
                </a:solidFill>
                <a:latin typeface="Lucida Calligraphy" panose="03010101010101010101" pitchFamily="66" charset="0"/>
                <a:ea typeface="Times New Roman" panose="02020603050405020304" pitchFamily="18" charset="0"/>
              </a:rPr>
              <a:t>Para </a:t>
            </a:r>
            <a:r>
              <a:rPr lang="fr-FR" sz="3600" i="1" dirty="0" smtClean="0">
                <a:solidFill>
                  <a:srgbClr val="000000"/>
                </a:solidFill>
                <a:latin typeface="Lucida Calligraphy" panose="03010101010101010101" pitchFamily="66" charset="0"/>
                <a:ea typeface="Times New Roman" panose="02020603050405020304" pitchFamily="18" charset="0"/>
              </a:rPr>
              <a:t>aadquirir y conservar</a:t>
            </a:r>
          </a:p>
          <a:p>
            <a:pPr marL="270510" algn="just">
              <a:spcAft>
                <a:spcPts val="0"/>
              </a:spcAft>
            </a:pPr>
            <a:r>
              <a:rPr lang="fr-FR" sz="3600" b="1" i="1" dirty="0" smtClean="0">
                <a:solidFill>
                  <a:srgbClr val="FF0000"/>
                </a:solidFill>
                <a:latin typeface="Lucida Calligraphy" panose="03010101010101010101" pitchFamily="66" charset="0"/>
                <a:ea typeface="Times New Roman" panose="02020603050405020304" pitchFamily="18" charset="0"/>
              </a:rPr>
              <a:t>la divina Sabiduría</a:t>
            </a:r>
            <a:r>
              <a:rPr lang="fr-FR" sz="3600" i="1" dirty="0" smtClean="0">
                <a:solidFill>
                  <a:srgbClr val="000000"/>
                </a:solidFill>
                <a:latin typeface="Lucida Calligraphy" panose="03010101010101010101" pitchFamily="66" charset="0"/>
                <a:ea typeface="Times New Roman" panose="02020603050405020304" pitchFamily="18" charset="0"/>
              </a:rPr>
              <a:t>…’ </a:t>
            </a:r>
            <a:r>
              <a:rPr lang="fr-FR" sz="3600" i="1" dirty="0">
                <a:solidFill>
                  <a:srgbClr val="000000"/>
                </a:solidFill>
                <a:latin typeface="Lucida Calligraphy" panose="03010101010101010101" pitchFamily="66" charset="0"/>
                <a:ea typeface="Times New Roman" panose="02020603050405020304" pitchFamily="18" charset="0"/>
              </a:rPr>
              <a:t>(ASE 203)</a:t>
            </a:r>
            <a:endParaRPr lang="fr-FR" sz="3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31965" y="199442"/>
            <a:ext cx="10162904" cy="584775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pPr marL="0" lvl="1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3200" b="1" dirty="0" smtClean="0">
                <a:solidFill>
                  <a:srgbClr val="002060"/>
                </a:solidFill>
                <a:latin typeface="Footlight MT Light" panose="0204060206030A020304" pitchFamily="18" charset="0"/>
                <a:ea typeface="Times New Roman" panose="02020603050405020304" pitchFamily="18" charset="0"/>
              </a:rPr>
              <a:t>4. Tierna y verdadera devoción a la Santísima Virgen María</a:t>
            </a:r>
            <a:endParaRPr lang="fr-FR" altLang="fr-FR" sz="3200" dirty="0">
              <a:solidFill>
                <a:srgbClr val="002060"/>
              </a:solidFill>
              <a:latin typeface="Footlight MT Light" panose="0204060206030A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41802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000">
              <a:srgbClr val="AF9619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3359" y="184782"/>
            <a:ext cx="6291943" cy="2062103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8900000" scaled="1"/>
            <a:tileRect/>
          </a:gradFill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fr-FR" sz="3200" b="1" dirty="0" smtClean="0">
                <a:latin typeface="Footlight MT Light" panose="0204060206030A020304" pitchFamily="18" charset="0"/>
                <a:ea typeface="Times New Roman" panose="02020603050405020304" pitchFamily="18" charset="0"/>
              </a:rPr>
              <a:t>Estos cuatro medios</a:t>
            </a:r>
            <a:endParaRPr lang="fr-FR" sz="3200" dirty="0" smtClean="0">
              <a:latin typeface="Footlight MT Light" panose="0204060206030A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fr-FR" sz="3200" dirty="0">
                <a:latin typeface="Footlight MT Light" panose="0204060206030A020304" pitchFamily="18" charset="0"/>
                <a:ea typeface="Times New Roman" panose="02020603050405020304" pitchFamily="18" charset="0"/>
              </a:rPr>
              <a:t>s</a:t>
            </a:r>
            <a:r>
              <a:rPr lang="fr-FR" sz="3200" dirty="0" smtClean="0">
                <a:latin typeface="Footlight MT Light" panose="0204060206030A020304" pitchFamily="18" charset="0"/>
                <a:ea typeface="Times New Roman" panose="02020603050405020304" pitchFamily="18" charset="0"/>
              </a:rPr>
              <a:t>on ante todo doness </a:t>
            </a:r>
            <a:r>
              <a:rPr lang="fr-FR" sz="3200" dirty="0">
                <a:latin typeface="Footlight MT Light" panose="0204060206030A020304" pitchFamily="18" charset="0"/>
                <a:ea typeface="Times New Roman" panose="02020603050405020304" pitchFamily="18" charset="0"/>
              </a:rPr>
              <a:t>de </a:t>
            </a:r>
            <a:r>
              <a:rPr lang="fr-FR" sz="3200" dirty="0" smtClean="0">
                <a:latin typeface="Footlight MT Light" panose="0204060206030A020304" pitchFamily="18" charset="0"/>
                <a:ea typeface="Times New Roman" panose="02020603050405020304" pitchFamily="18" charset="0"/>
              </a:rPr>
              <a:t>Dios, </a:t>
            </a:r>
          </a:p>
          <a:p>
            <a:pPr algn="just">
              <a:spcAft>
                <a:spcPts val="0"/>
              </a:spcAft>
            </a:pPr>
            <a:r>
              <a:rPr lang="fr-FR" sz="3200" dirty="0">
                <a:latin typeface="Footlight MT Light" panose="0204060206030A020304" pitchFamily="18" charset="0"/>
                <a:ea typeface="Times New Roman" panose="02020603050405020304" pitchFamily="18" charset="0"/>
              </a:rPr>
              <a:t>i</a:t>
            </a:r>
            <a:r>
              <a:rPr lang="fr-FR" sz="3200" dirty="0" smtClean="0">
                <a:latin typeface="Footlight MT Light" panose="0204060206030A020304" pitchFamily="18" charset="0"/>
                <a:ea typeface="Times New Roman" panose="02020603050405020304" pitchFamily="18" charset="0"/>
              </a:rPr>
              <a:t>ncluso si requieren</a:t>
            </a:r>
          </a:p>
          <a:p>
            <a:pPr algn="just">
              <a:spcAft>
                <a:spcPts val="0"/>
              </a:spcAft>
            </a:pPr>
            <a:r>
              <a:rPr lang="fr-FR" sz="3200" dirty="0" smtClean="0">
                <a:latin typeface="Footlight MT Light" panose="0204060206030A020304" pitchFamily="18" charset="0"/>
                <a:ea typeface="Times New Roman" panose="02020603050405020304" pitchFamily="18" charset="0"/>
              </a:rPr>
              <a:t>la cooperación decisiva del hombre.</a:t>
            </a:r>
            <a:endParaRPr lang="fr-FR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026919" y="5246851"/>
            <a:ext cx="9801287" cy="1569660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fr-FR" sz="3200" dirty="0" smtClean="0">
                <a:latin typeface="Footlight MT Light" panose="0204060206030A020304" pitchFamily="18" charset="0"/>
                <a:ea typeface="Times New Roman" panose="02020603050405020304" pitchFamily="18" charset="0"/>
              </a:rPr>
              <a:t>Este es el fundamente del ‘</a:t>
            </a:r>
            <a:r>
              <a:rPr lang="fr-FR" sz="3200" b="1" dirty="0" smtClean="0">
                <a:solidFill>
                  <a:srgbClr val="002060"/>
                </a:solidFill>
                <a:latin typeface="Footlight MT Light" panose="0204060206030A020304" pitchFamily="18" charset="0"/>
                <a:ea typeface="Times New Roman" panose="02020603050405020304" pitchFamily="18" charset="0"/>
              </a:rPr>
              <a:t>Contrato de Alianza bautismal</a:t>
            </a:r>
            <a:r>
              <a:rPr lang="fr-FR" sz="3200" dirty="0">
                <a:latin typeface="Footlight MT Light" panose="0204060206030A020304" pitchFamily="18" charset="0"/>
                <a:ea typeface="Times New Roman" panose="02020603050405020304" pitchFamily="18" charset="0"/>
              </a:rPr>
              <a:t>’ </a:t>
            </a:r>
            <a:endParaRPr lang="fr-FR" sz="3200" dirty="0" smtClean="0">
              <a:latin typeface="Footlight MT Light" panose="0204060206030A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fr-FR" sz="3200" dirty="0" smtClean="0">
                <a:latin typeface="Footlight MT Light" panose="0204060206030A020304" pitchFamily="18" charset="0"/>
                <a:ea typeface="Times New Roman" panose="02020603050405020304" pitchFamily="18" charset="0"/>
              </a:rPr>
              <a:t>que Luis María hacía renovar a los cristianos al final de sus misioines parroquiales.</a:t>
            </a:r>
            <a:endParaRPr lang="fr-FR" sz="3200" dirty="0">
              <a:latin typeface="Footlight MT Light" panose="0204060206030A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823753" y="2852904"/>
            <a:ext cx="9250680" cy="2062103"/>
          </a:xfrm>
          <a:prstGeom prst="rect">
            <a:avLst/>
          </a:prstGeom>
          <a:gradFill flip="none" rotWithShape="1">
            <a:gsLst>
              <a:gs pos="0">
                <a:srgbClr val="0070C0">
                  <a:tint val="66000"/>
                  <a:satMod val="160000"/>
                </a:srgbClr>
              </a:gs>
              <a:gs pos="50000">
                <a:srgbClr val="0070C0">
                  <a:tint val="44500"/>
                  <a:satMod val="160000"/>
                </a:srgbClr>
              </a:gs>
              <a:gs pos="100000">
                <a:srgbClr val="0070C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fr-FR" sz="3200" dirty="0" smtClean="0">
                <a:latin typeface="Garamond" panose="02020404030301010803" pitchFamily="18" charset="0"/>
                <a:ea typeface="Times New Roman" panose="02020603050405020304" pitchFamily="18" charset="0"/>
              </a:rPr>
              <a:t>‘</a:t>
            </a:r>
            <a:r>
              <a:rPr lang="fr-FR" sz="3200" dirty="0" smtClean="0">
                <a:latin typeface="Lucida Calligraphy" panose="03010101010101010101" pitchFamily="66" charset="0"/>
                <a:ea typeface="Times New Roman" panose="02020603050405020304" pitchFamily="18" charset="0"/>
              </a:rPr>
              <a:t>Me entrego enteramente a Jesucristo, por las manos de María , para llevar mi Cruz siguiendo sus pasos todos los días de mi vida.</a:t>
            </a:r>
            <a:endParaRPr lang="fr-FR" sz="3200" dirty="0">
              <a:latin typeface="Garamond" panose="02020404030301010803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61371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000">
              <a:srgbClr val="AF9619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305192"/>
            <a:ext cx="12192000" cy="1200329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pPr algn="ctr"/>
            <a:r>
              <a:rPr lang="fr-FR" sz="3600" b="1" dirty="0">
                <a:latin typeface="Copperplate Gothic Light" panose="020E05070202060204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fr-FR" sz="3600" b="1" dirty="0" smtClean="0">
                <a:latin typeface="Copperplate Gothic Light" panose="020E05070202060204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Convertirse en Sabiduría para los demás:</a:t>
            </a:r>
          </a:p>
          <a:p>
            <a:pPr algn="ctr"/>
            <a:r>
              <a:rPr lang="fr-FR" sz="3600" b="1" dirty="0" smtClean="0">
                <a:latin typeface="Copperplate Gothic Light" panose="020E05070202060204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3600" b="1" dirty="0">
                <a:latin typeface="Copperplate Gothic Light" panose="020E05070202060204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lang="fr-FR" sz="3600" b="1" dirty="0" smtClean="0">
                <a:latin typeface="Copperplate Gothic Light" panose="020E05070202060204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misión</a:t>
            </a:r>
            <a:endParaRPr lang="fr-FR" sz="3600" b="1" dirty="0">
              <a:latin typeface="Copperplate Gothic Light" panose="020E0507020206020404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785948" y="3107901"/>
            <a:ext cx="10620103" cy="156966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3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kumimoji="0" lang="fr-FR" altLang="fr-FR" sz="3200" b="0" i="0" u="none" strike="noStrike" cap="none" normalizeH="0" smtClean="0">
                <a:ln>
                  <a:noFill/>
                </a:ln>
                <a:solidFill>
                  <a:schemeClr val="tx1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altLang="fr-FR" sz="3200" b="1" smtClean="0">
                <a:solidFill>
                  <a:srgbClr val="FF0000"/>
                </a:solidFill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acogida</a:t>
            </a:r>
            <a:r>
              <a:rPr kumimoji="0" lang="fr-FR" altLang="fr-FR" sz="3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fr-FR" altLang="fr-F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 la </a:t>
            </a:r>
            <a:r>
              <a:rPr kumimoji="0" lang="fr-FR" altLang="fr-FR" sz="3200" b="1" i="0" u="none" strike="noStrike" cap="none" normalizeH="0" baseline="0" smtClean="0">
                <a:ln>
                  <a:noFill/>
                </a:ln>
                <a:solidFill>
                  <a:srgbClr val="FF0000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Sabiduría</a:t>
            </a:r>
            <a:r>
              <a:rPr kumimoji="0" lang="fr-FR" altLang="fr-FR" sz="3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fr-FR" altLang="fr-FR" sz="3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que se </a:t>
            </a:r>
            <a:r>
              <a:rPr kumimoji="0" lang="fr-FR" altLang="fr-F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 al hombre por amor</a:t>
            </a:r>
            <a:r>
              <a:rPr kumimoji="0" lang="fr-FR" altLang="fr-FR" sz="3200" b="0" i="0" u="none" strike="noStrike" cap="none" normalizeH="0" baseline="0" dirty="0" smtClean="0">
                <a:ln>
                  <a:noFill/>
                </a:ln>
                <a:effectLst/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altLang="fr-FR" sz="3200" dirty="0"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kumimoji="0" lang="fr-FR" altLang="fr-F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3200" dirty="0"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fr-FR" altLang="fr-F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cambio, </a:t>
            </a:r>
            <a:r>
              <a:rPr lang="fr-FR" altLang="fr-FR" sz="3200" dirty="0" smtClean="0"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kumimoji="0" lang="fr-FR" altLang="fr-F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fr-FR" altLang="fr-FR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don total </a:t>
            </a:r>
            <a:r>
              <a:rPr kumimoji="0" lang="fr-FR" altLang="fr-F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del hombre a la </a:t>
            </a:r>
            <a:r>
              <a:rPr kumimoji="0" lang="fr-FR" altLang="fr-FR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Sabiduría</a:t>
            </a:r>
            <a:r>
              <a:rPr kumimoji="0" lang="fr-FR" altLang="fr-F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por amor,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conducen necesariamente a </a:t>
            </a:r>
            <a:r>
              <a:rPr kumimoji="0" lang="fr-FR" altLang="fr-FR" sz="3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una apertura misionera</a:t>
            </a:r>
            <a:r>
              <a:rPr kumimoji="0" lang="fr-FR" altLang="fr-FR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kumimoji="0" lang="fr-FR" altLang="fr-F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ootlight MT Light" panose="0204060206030A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245110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000">
              <a:srgbClr val="AF9619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648012" y="666680"/>
            <a:ext cx="10544874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altLang="fr-FR" sz="3200" i="1" dirty="0">
                <a:solidFill>
                  <a:srgbClr val="000000"/>
                </a:solidFill>
                <a:latin typeface="Lucida Calligraphy" panose="03010101010101010101" pitchFamily="66" charset="0"/>
                <a:ea typeface="Times New Roman" panose="02020603050405020304" pitchFamily="18" charset="0"/>
              </a:rPr>
              <a:t>La Sabiduría 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altLang="fr-FR" sz="3200" i="1" dirty="0">
                <a:solidFill>
                  <a:srgbClr val="000000"/>
                </a:solidFill>
                <a:latin typeface="Lucida Calligraphy" panose="03010101010101010101" pitchFamily="66" charset="0"/>
                <a:ea typeface="Times New Roman" panose="02020603050405020304" pitchFamily="18" charset="0"/>
              </a:rPr>
              <a:t>no sólo le da al hombre 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altLang="fr-FR" sz="3200" i="1" dirty="0">
                <a:solidFill>
                  <a:srgbClr val="000000"/>
                </a:solidFill>
                <a:latin typeface="Lucida Calligraphy" panose="03010101010101010101" pitchFamily="66" charset="0"/>
                <a:ea typeface="Times New Roman" panose="02020603050405020304" pitchFamily="18" charset="0"/>
              </a:rPr>
              <a:t>sus luces para saber la verdad, 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altLang="fr-FR" sz="3200" i="1" dirty="0">
                <a:solidFill>
                  <a:srgbClr val="000000"/>
                </a:solidFill>
                <a:latin typeface="Lucida Calligraphy" panose="03010101010101010101" pitchFamily="66" charset="0"/>
                <a:ea typeface="Times New Roman" panose="02020603050405020304" pitchFamily="18" charset="0"/>
              </a:rPr>
              <a:t>sino también... 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altLang="fr-FR" sz="3200" i="1" dirty="0">
                <a:solidFill>
                  <a:srgbClr val="000000"/>
                </a:solidFill>
                <a:latin typeface="Lucida Calligraphy" panose="03010101010101010101" pitchFamily="66" charset="0"/>
                <a:ea typeface="Times New Roman" panose="02020603050405020304" pitchFamily="18" charset="0"/>
              </a:rPr>
              <a:t>una maravillosa capacidad 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altLang="fr-FR" sz="3200" i="1" dirty="0">
                <a:solidFill>
                  <a:srgbClr val="000000"/>
                </a:solidFill>
                <a:latin typeface="Lucida Calligraphy" panose="03010101010101010101" pitchFamily="66" charset="0"/>
                <a:ea typeface="Times New Roman" panose="02020603050405020304" pitchFamily="18" charset="0"/>
              </a:rPr>
              <a:t>para darla a conocer a los demás (ESA 95 y 97).</a:t>
            </a:r>
          </a:p>
        </p:txBody>
      </p:sp>
      <p:sp>
        <p:nvSpPr>
          <p:cNvPr id="3" name="Rectangle 2"/>
          <p:cNvSpPr/>
          <p:nvPr/>
        </p:nvSpPr>
        <p:spPr>
          <a:xfrm>
            <a:off x="320383" y="4553134"/>
            <a:ext cx="11200131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altLang="fr-FR" sz="3200" i="1" dirty="0" smtClean="0">
                <a:solidFill>
                  <a:srgbClr val="000000"/>
                </a:solidFill>
                <a:latin typeface="Lucida Calligraphy" panose="03010101010101010101" pitchFamily="66" charset="0"/>
                <a:ea typeface="Times New Roman" panose="02020603050405020304" pitchFamily="18" charset="0"/>
              </a:rPr>
              <a:t>...Ella </a:t>
            </a:r>
            <a:r>
              <a:rPr lang="es-ES" altLang="fr-FR" sz="3200" i="1" dirty="0">
                <a:solidFill>
                  <a:srgbClr val="000000"/>
                </a:solidFill>
                <a:latin typeface="Lucida Calligraphy" panose="03010101010101010101" pitchFamily="66" charset="0"/>
                <a:ea typeface="Times New Roman" panose="02020603050405020304" pitchFamily="18" charset="0"/>
              </a:rPr>
              <a:t>les hace </a:t>
            </a:r>
            <a:r>
              <a:rPr lang="es-ES" altLang="fr-FR" sz="3200" i="1" dirty="0" smtClean="0">
                <a:solidFill>
                  <a:srgbClr val="000000"/>
                </a:solidFill>
                <a:latin typeface="Lucida Calligraphy" panose="03010101010101010101" pitchFamily="66" charset="0"/>
                <a:ea typeface="Times New Roman" panose="02020603050405020304" pitchFamily="18" charset="0"/>
              </a:rPr>
              <a:t>inflamarse por </a:t>
            </a:r>
            <a:r>
              <a:rPr lang="es-ES" altLang="fr-FR" sz="3200" i="1" dirty="0">
                <a:solidFill>
                  <a:srgbClr val="000000"/>
                </a:solidFill>
                <a:latin typeface="Lucida Calligraphy" panose="03010101010101010101" pitchFamily="66" charset="0"/>
                <a:ea typeface="Times New Roman" panose="02020603050405020304" pitchFamily="18" charset="0"/>
              </a:rPr>
              <a:t>completo; 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altLang="fr-FR" sz="3200" i="1" dirty="0">
                <a:solidFill>
                  <a:srgbClr val="000000"/>
                </a:solidFill>
                <a:latin typeface="Lucida Calligraphy" panose="03010101010101010101" pitchFamily="66" charset="0"/>
                <a:ea typeface="Times New Roman" panose="02020603050405020304" pitchFamily="18" charset="0"/>
              </a:rPr>
              <a:t>les inspira a grandes empresas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altLang="fr-FR" sz="3200" i="1" dirty="0">
                <a:solidFill>
                  <a:srgbClr val="000000"/>
                </a:solidFill>
                <a:latin typeface="Lucida Calligraphy" panose="03010101010101010101" pitchFamily="66" charset="0"/>
                <a:ea typeface="Times New Roman" panose="02020603050405020304" pitchFamily="18" charset="0"/>
              </a:rPr>
              <a:t> para la gloria de Dios y la salvación de las almas...' (ASE 100).</a:t>
            </a:r>
          </a:p>
        </p:txBody>
      </p:sp>
    </p:spTree>
    <p:extLst>
      <p:ext uri="{BB962C8B-B14F-4D97-AF65-F5344CB8AC3E}">
        <p14:creationId xmlns:p14="http://schemas.microsoft.com/office/powerpoint/2010/main" val="9526052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000">
              <a:srgbClr val="AF9619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617567" y="2734883"/>
            <a:ext cx="6983002" cy="707886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none">
            <a:spAutoFit/>
          </a:bodyPr>
          <a:lstStyle/>
          <a:p>
            <a:pPr algn="just">
              <a:spcAft>
                <a:spcPts val="0"/>
              </a:spcAft>
            </a:pPr>
            <a:r>
              <a:rPr lang="fr-FR" sz="4000" b="1" dirty="0">
                <a:latin typeface="Copperplate Gothic Light" panose="020E0507020206020404" pitchFamily="34" charset="0"/>
                <a:ea typeface="Times New Roman" panose="02020603050405020304" pitchFamily="18" charset="0"/>
              </a:rPr>
              <a:t>7. </a:t>
            </a:r>
            <a:r>
              <a:rPr lang="fr-FR" sz="4000" b="1" dirty="0" smtClean="0">
                <a:latin typeface="Copperplate Gothic Light" panose="020E0507020206020404" pitchFamily="34" charset="0"/>
                <a:ea typeface="Times New Roman" panose="02020603050405020304" pitchFamily="18" charset="0"/>
              </a:rPr>
              <a:t>A modo de conclusión</a:t>
            </a:r>
            <a:endParaRPr lang="fr-FR" sz="4000" dirty="0">
              <a:effectLst/>
              <a:latin typeface="Copperplate Gothic Light" panose="020E05070202060204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21569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000">
              <a:srgbClr val="AF9619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069347" y="673687"/>
            <a:ext cx="9916516" cy="5432256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altLang="fr-FR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  <a:t>‘</a:t>
            </a:r>
            <a:r>
              <a:rPr kumimoji="0" lang="fr-FR" altLang="fr-FR" sz="28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Lucida Calligraphy" panose="03010101010101010101" pitchFamily="66" charset="0"/>
                <a:ea typeface="Times New Roman" panose="02020603050405020304" pitchFamily="18" charset="0"/>
              </a:rPr>
              <a:t>Dios tiene Su Sabiduría</a:t>
            </a:r>
            <a:r>
              <a:rPr kumimoji="0" lang="fr-FR" altLang="fr-FR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Calligraphy" panose="03010101010101010101" pitchFamily="66" charset="0"/>
                <a:ea typeface="Times New Roman" panose="02020603050405020304" pitchFamily="18" charset="0"/>
              </a:rPr>
              <a:t>,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fr-FR" altLang="fr-FR" sz="2800" b="1" i="1" dirty="0">
                <a:latin typeface="Lucida Calligraphy" panose="03010101010101010101" pitchFamily="66" charset="0"/>
                <a:ea typeface="Times New Roman" panose="02020603050405020304" pitchFamily="18" charset="0"/>
              </a:rPr>
              <a:t>y</a:t>
            </a:r>
            <a:r>
              <a:rPr kumimoji="0" lang="fr-FR" altLang="fr-FR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Calligraphy" panose="03010101010101010101" pitchFamily="66" charset="0"/>
                <a:ea typeface="Times New Roman" panose="02020603050405020304" pitchFamily="18" charset="0"/>
              </a:rPr>
              <a:t> es la única y verdadera digna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fr-FR" altLang="fr-FR" sz="2800" b="1" i="1" dirty="0">
                <a:latin typeface="Lucida Calligraphy" panose="03010101010101010101" pitchFamily="66" charset="0"/>
                <a:ea typeface="Times New Roman" panose="02020603050405020304" pitchFamily="18" charset="0"/>
              </a:rPr>
              <a:t>d</a:t>
            </a:r>
            <a:r>
              <a:rPr kumimoji="0" lang="fr-FR" altLang="fr-FR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Calligraphy" panose="03010101010101010101" pitchFamily="66" charset="0"/>
                <a:ea typeface="Times New Roman" panose="02020603050405020304" pitchFamily="18" charset="0"/>
              </a:rPr>
              <a:t>e ser amada y buscada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fr-FR" altLang="fr-FR" sz="2800" b="1" i="1" dirty="0">
                <a:latin typeface="Lucida Calligraphy" panose="03010101010101010101" pitchFamily="66" charset="0"/>
                <a:ea typeface="Times New Roman" panose="02020603050405020304" pitchFamily="18" charset="0"/>
              </a:rPr>
              <a:t>c</a:t>
            </a:r>
            <a:r>
              <a:rPr kumimoji="0" lang="fr-FR" altLang="fr-FR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Calligraphy" panose="03010101010101010101" pitchFamily="66" charset="0"/>
                <a:ea typeface="Times New Roman" panose="02020603050405020304" pitchFamily="18" charset="0"/>
              </a:rPr>
              <a:t>omo</a:t>
            </a:r>
            <a:r>
              <a:rPr kumimoji="0" lang="fr-FR" altLang="fr-FR" sz="2800" b="1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Calligraphy" panose="03010101010101010101" pitchFamily="66" charset="0"/>
                <a:ea typeface="Times New Roman" panose="02020603050405020304" pitchFamily="18" charset="0"/>
              </a:rPr>
              <a:t> un</a:t>
            </a:r>
            <a:r>
              <a:rPr kumimoji="0" lang="fr-FR" altLang="fr-FR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Calligraphy" panose="03010101010101010101" pitchFamily="66" charset="0"/>
                <a:ea typeface="Times New Roman" panose="02020603050405020304" pitchFamily="18" charset="0"/>
              </a:rPr>
              <a:t> </a:t>
            </a:r>
            <a:r>
              <a:rPr kumimoji="0" lang="fr-FR" altLang="fr-FR" sz="28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Lucida Calligraphy" panose="03010101010101010101" pitchFamily="66" charset="0"/>
                <a:ea typeface="Times New Roman" panose="02020603050405020304" pitchFamily="18" charset="0"/>
              </a:rPr>
              <a:t>gran</a:t>
            </a:r>
            <a:r>
              <a:rPr kumimoji="0" lang="fr-FR" altLang="fr-FR" sz="2800" b="1" i="1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Lucida Calligraphy" panose="03010101010101010101" pitchFamily="66" charset="0"/>
                <a:ea typeface="Times New Roman" panose="02020603050405020304" pitchFamily="18" charset="0"/>
              </a:rPr>
              <a:t> </a:t>
            </a:r>
            <a:r>
              <a:rPr kumimoji="0" lang="fr-FR" altLang="fr-FR" sz="28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Lucida Calligraphy" panose="03010101010101010101" pitchFamily="66" charset="0"/>
                <a:ea typeface="Times New Roman" panose="02020603050405020304" pitchFamily="18" charset="0"/>
              </a:rPr>
              <a:t>tesoro</a:t>
            </a:r>
            <a:r>
              <a:rPr kumimoji="0" lang="fr-FR" altLang="fr-FR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Calligraphy" panose="03010101010101010101" pitchFamily="66" charset="0"/>
                <a:ea typeface="Times New Roman" panose="02020603050405020304" pitchFamily="18" charset="0"/>
              </a:rPr>
              <a:t>’ (ASE 74).</a:t>
            </a:r>
            <a:r>
              <a:rPr kumimoji="0" lang="fr-FR" altLang="fr-FR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fr-FR" altLang="fr-FR" sz="1100" dirty="0">
              <a:latin typeface="Garamond" panose="02020404030301010803" pitchFamily="18" charset="0"/>
              <a:ea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fr-FR" altLang="fr-FR" sz="3200" b="1" dirty="0" smtClean="0">
                <a:latin typeface="Footlight MT Light" panose="0204060206030A020304" pitchFamily="18" charset="0"/>
                <a:ea typeface="Times New Roman" panose="02020603050405020304" pitchFamily="18" charset="0"/>
              </a:rPr>
              <a:t>Esta</a:t>
            </a:r>
            <a:r>
              <a:rPr kumimoji="0" lang="fr-FR" altLang="fr-FR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 </a:t>
            </a:r>
            <a:r>
              <a:rPr kumimoji="0" lang="fr-FR" altLang="fr-FR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Sabiduría</a:t>
            </a:r>
            <a:r>
              <a:rPr kumimoji="0" lang="fr-FR" altLang="fr-FR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 se nos ha manifestado en</a:t>
            </a:r>
            <a:r>
              <a:rPr kumimoji="0" lang="fr-FR" altLang="fr-FR" sz="32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 </a:t>
            </a:r>
            <a:r>
              <a:rPr kumimoji="0" lang="fr-FR" altLang="fr-FR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Jesucristo, Sabiduría Encarnada</a:t>
            </a:r>
            <a:r>
              <a:rPr kumimoji="0" lang="fr-FR" altLang="fr-FR" sz="3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fr-FR" altLang="fr-FR" sz="3200" dirty="0">
              <a:latin typeface="Footlight MT Light" panose="0204060206030A020304" pitchFamily="18" charset="0"/>
              <a:ea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 Es la bondad, la misericordia, la belleza, la dulzura, la plenitud, la Palabra, el Amor…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fr-FR" altLang="fr-FR" sz="3200" dirty="0">
              <a:latin typeface="Footlight MT Light" panose="0204060206030A020304" pitchFamily="18" charset="0"/>
              <a:ea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 </a:t>
            </a:r>
            <a:r>
              <a:rPr lang="fr-FR" altLang="fr-FR" sz="3200" b="1" dirty="0" smtClean="0">
                <a:latin typeface="Footlight MT Light" panose="0204060206030A020304" pitchFamily="18" charset="0"/>
                <a:ea typeface="Times New Roman" panose="02020603050405020304" pitchFamily="18" charset="0"/>
              </a:rPr>
              <a:t>El camino de</a:t>
            </a:r>
            <a:r>
              <a:rPr kumimoji="0" lang="fr-FR" altLang="fr-FR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 </a:t>
            </a:r>
            <a:r>
              <a:rPr kumimoji="0" lang="fr-FR" altLang="fr-FR" sz="32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la Cruz</a:t>
            </a:r>
            <a:r>
              <a:rPr kumimoji="0" lang="fr-FR" altLang="fr-F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, el camino de la felicidad. </a:t>
            </a:r>
            <a:endParaRPr kumimoji="0" lang="fr-FR" altLang="fr-FR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Footlight MT Light" panose="0204060206030A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59625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000">
              <a:srgbClr val="AF9619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281579"/>
            <a:ext cx="6096000" cy="3539430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8900000" scaled="1"/>
            <a:tileRect/>
          </a:gradFill>
        </p:spPr>
        <p:txBody>
          <a:bodyPr>
            <a:spAutoFit/>
          </a:bodyPr>
          <a:lstStyle/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fr-FR" sz="3200" b="1" dirty="0" smtClean="0"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Desea darse</a:t>
            </a:r>
            <a:r>
              <a:rPr lang="fr-FR" sz="3200" dirty="0" smtClean="0"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lvl="0">
              <a:spcAft>
                <a:spcPts val="0"/>
              </a:spcAft>
            </a:pPr>
            <a:r>
              <a:rPr lang="fr-FR" sz="3200" dirty="0"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fr-FR" sz="3200" dirty="0" smtClean="0"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 entrega, </a:t>
            </a:r>
          </a:p>
          <a:p>
            <a:pPr lvl="0">
              <a:spcAft>
                <a:spcPts val="0"/>
              </a:spcAft>
            </a:pPr>
            <a:r>
              <a:rPr lang="fr-FR" sz="3200" dirty="0" smtClean="0"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 comunica, </a:t>
            </a:r>
          </a:p>
          <a:p>
            <a:pPr lvl="0">
              <a:spcAft>
                <a:spcPts val="0"/>
              </a:spcAft>
            </a:pPr>
            <a:r>
              <a:rPr lang="fr-FR" sz="3200" b="1" dirty="0"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fr-FR" sz="3200" b="1" dirty="0" smtClean="0"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usca la amistad del hombre</a:t>
            </a:r>
          </a:p>
          <a:p>
            <a:pPr lvl="0">
              <a:spcAft>
                <a:spcPts val="0"/>
              </a:spcAft>
            </a:pPr>
            <a:r>
              <a:rPr lang="fr-FR" sz="3200" dirty="0"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fr-FR" sz="3200" dirty="0" smtClean="0"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 que quiere llegar</a:t>
            </a:r>
          </a:p>
          <a:p>
            <a:pPr lvl="0">
              <a:spcAft>
                <a:spcPts val="0"/>
              </a:spcAft>
            </a:pPr>
            <a:r>
              <a:rPr lang="fr-FR" sz="3200" b="1" dirty="0"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fr-FR" sz="3200" b="1" dirty="0" smtClean="0"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ara hacerlo feliz</a:t>
            </a:r>
          </a:p>
          <a:p>
            <a:pPr lvl="0">
              <a:spcAft>
                <a:spcPts val="0"/>
              </a:spcAft>
            </a:pPr>
            <a:r>
              <a:rPr lang="fr-FR" sz="3200" dirty="0" smtClean="0"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 vivir en amistad con él. </a:t>
            </a:r>
          </a:p>
        </p:txBody>
      </p:sp>
      <p:sp>
        <p:nvSpPr>
          <p:cNvPr id="3" name="Rectangle 2"/>
          <p:cNvSpPr/>
          <p:nvPr/>
        </p:nvSpPr>
        <p:spPr>
          <a:xfrm>
            <a:off x="1195252" y="4206487"/>
            <a:ext cx="10618206" cy="2554545"/>
          </a:xfrm>
          <a:prstGeom prst="rect">
            <a:avLst/>
          </a:prstGeom>
          <a:gradFill flip="none" rotWithShape="1">
            <a:gsLst>
              <a:gs pos="0">
                <a:srgbClr val="C00000">
                  <a:tint val="66000"/>
                  <a:satMod val="160000"/>
                </a:srgbClr>
              </a:gs>
              <a:gs pos="50000">
                <a:srgbClr val="C00000">
                  <a:tint val="44500"/>
                  <a:satMod val="160000"/>
                </a:srgbClr>
              </a:gs>
              <a:gs pos="100000">
                <a:srgbClr val="C00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pPr lvl="0">
              <a:spcAft>
                <a:spcPts val="0"/>
              </a:spcAft>
            </a:pPr>
            <a:r>
              <a:rPr lang="fr-FR" sz="4000" b="1" dirty="0" smtClean="0"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Busca, </a:t>
            </a:r>
          </a:p>
          <a:p>
            <a:pPr lvl="0">
              <a:spcAft>
                <a:spcPts val="0"/>
              </a:spcAft>
            </a:pPr>
            <a:r>
              <a:rPr lang="fr-FR" sz="4000" b="1" dirty="0" smtClean="0"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corre, </a:t>
            </a:r>
          </a:p>
          <a:p>
            <a:pPr lvl="0">
              <a:spcAft>
                <a:spcPts val="0"/>
              </a:spcAft>
            </a:pPr>
            <a:r>
              <a:rPr lang="fr-FR" sz="4000" b="1" dirty="0" smtClean="0"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grita</a:t>
            </a:r>
            <a:r>
              <a:rPr lang="fr-FR" sz="4000" b="1" dirty="0"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: </a:t>
            </a:r>
            <a:endParaRPr lang="fr-FR" sz="4000" b="1" dirty="0" smtClean="0">
              <a:latin typeface="Footlight MT Light" panose="0204060206030A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spcAft>
                <a:spcPts val="0"/>
              </a:spcAft>
            </a:pPr>
            <a:r>
              <a:rPr lang="fr-FR" sz="4000" b="1" dirty="0" smtClean="0"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¡Escuchad</a:t>
            </a:r>
            <a:r>
              <a:rPr lang="fr-FR" sz="4000" b="1" dirty="0"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! </a:t>
            </a:r>
            <a:r>
              <a:rPr lang="fr-FR" sz="4000" b="1" dirty="0" smtClean="0"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¡Venid a mí</a:t>
            </a:r>
            <a:r>
              <a:rPr lang="fr-FR" sz="4000" b="1" dirty="0"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!</a:t>
            </a:r>
          </a:p>
        </p:txBody>
      </p:sp>
    </p:spTree>
    <p:extLst>
      <p:ext uri="{BB962C8B-B14F-4D97-AF65-F5344CB8AC3E}">
        <p14:creationId xmlns:p14="http://schemas.microsoft.com/office/powerpoint/2010/main" val="34818623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000">
              <a:srgbClr val="AF9619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3361" y="717844"/>
            <a:ext cx="8643257" cy="5016758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txBody>
          <a:bodyPr wrap="square">
            <a:spAutoFit/>
          </a:bodyPr>
          <a:lstStyle/>
          <a:p>
            <a:pPr marL="342900" indent="-342900">
              <a:buFont typeface="Symbol" panose="05050102010706020507" pitchFamily="18" charset="2"/>
              <a:buChar char=""/>
            </a:pPr>
            <a:r>
              <a:rPr lang="es-ES" sz="4000" dirty="0"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Depende del hombre desearla, </a:t>
            </a:r>
          </a:p>
          <a:p>
            <a:r>
              <a:rPr lang="es-ES" sz="4000" dirty="0"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4000" dirty="0" smtClean="0"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pedirla</a:t>
            </a:r>
            <a:r>
              <a:rPr lang="es-ES" sz="4000" dirty="0"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s-ES" sz="4000" dirty="0" smtClean="0"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buscarla </a:t>
            </a:r>
            <a:r>
              <a:rPr lang="es-ES" sz="4000" dirty="0"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 volver a buscarla, </a:t>
            </a:r>
          </a:p>
          <a:p>
            <a:r>
              <a:rPr lang="es-ES" sz="4000" dirty="0"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4000" dirty="0" smtClean="0"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para </a:t>
            </a:r>
            <a:r>
              <a:rPr lang="es-ES" sz="4000" dirty="0"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encontrarla, para obtenerla, </a:t>
            </a:r>
            <a:endParaRPr lang="es-ES" sz="4000" dirty="0" smtClean="0">
              <a:latin typeface="Footlight MT Light" panose="0204060206030A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ES" sz="4000" dirty="0"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4000" dirty="0" smtClean="0"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para </a:t>
            </a:r>
            <a:r>
              <a:rPr lang="es-ES" sz="4000" dirty="0"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adquirirla, para poseerla, </a:t>
            </a:r>
          </a:p>
          <a:p>
            <a:r>
              <a:rPr lang="es-ES" sz="4000" dirty="0"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4000" dirty="0" smtClean="0"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y </a:t>
            </a:r>
            <a:r>
              <a:rPr lang="es-ES" sz="4000" dirty="0"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sobre todo conocerla, escucharla, </a:t>
            </a:r>
          </a:p>
          <a:p>
            <a:r>
              <a:rPr lang="es-ES" sz="4000" dirty="0"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4000" dirty="0" smtClean="0"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para </a:t>
            </a:r>
            <a:r>
              <a:rPr lang="es-ES" sz="4000" dirty="0"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amarla, para conservarla... </a:t>
            </a:r>
          </a:p>
          <a:p>
            <a:r>
              <a:rPr lang="es-ES" sz="4000" dirty="0"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4000" dirty="0" smtClean="0"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y </a:t>
            </a:r>
            <a:r>
              <a:rPr lang="es-ES" sz="4000" dirty="0"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para hacerla conocer y amar </a:t>
            </a:r>
          </a:p>
          <a:p>
            <a:r>
              <a:rPr lang="es-ES" sz="4000" dirty="0"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4000" dirty="0" smtClean="0"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por </a:t>
            </a:r>
            <a:r>
              <a:rPr lang="es-ES" sz="4000" dirty="0"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muchos otros...</a:t>
            </a:r>
          </a:p>
        </p:txBody>
      </p:sp>
    </p:spTree>
    <p:extLst>
      <p:ext uri="{BB962C8B-B14F-4D97-AF65-F5344CB8AC3E}">
        <p14:creationId xmlns:p14="http://schemas.microsoft.com/office/powerpoint/2010/main" val="263757507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000">
              <a:srgbClr val="AF9619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26868" y="1182916"/>
            <a:ext cx="8086190" cy="3785652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txBody>
          <a:bodyPr wrap="square">
            <a:spAutoFit/>
          </a:bodyPr>
          <a:lstStyle/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fr-FR" sz="4000" dirty="0" smtClean="0"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Por eso es necesario</a:t>
            </a:r>
            <a:r>
              <a:rPr lang="fr-FR" sz="4000" dirty="0"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: </a:t>
            </a:r>
            <a:endParaRPr lang="fr-FR" sz="4000" dirty="0" smtClean="0">
              <a:latin typeface="Footlight MT Light" panose="0204060206030A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spcAft>
                <a:spcPts val="0"/>
              </a:spcAft>
            </a:pPr>
            <a:r>
              <a:rPr lang="fr-FR" sz="4000" dirty="0"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4000" dirty="0" smtClean="0"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no preferir a nadie más que a Él, </a:t>
            </a:r>
          </a:p>
          <a:p>
            <a:pPr lvl="0" algn="just">
              <a:spcAft>
                <a:spcPts val="0"/>
              </a:spcAft>
            </a:pPr>
            <a:r>
              <a:rPr lang="fr-FR" sz="4000" dirty="0" smtClean="0"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dejarlo todo, ser decidido, </a:t>
            </a:r>
          </a:p>
          <a:p>
            <a:pPr lvl="0" algn="just">
              <a:spcAft>
                <a:spcPts val="0"/>
              </a:spcAft>
            </a:pPr>
            <a:r>
              <a:rPr lang="fr-FR" sz="4000" dirty="0" smtClean="0"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lleno de ardor y </a:t>
            </a:r>
            <a:r>
              <a:rPr lang="fr-FR" sz="4000" dirty="0"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lang="fr-FR" sz="4000" dirty="0" smtClean="0"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constancia, </a:t>
            </a:r>
          </a:p>
          <a:p>
            <a:pPr lvl="0" algn="just">
              <a:spcAft>
                <a:spcPts val="0"/>
              </a:spcAft>
            </a:pPr>
            <a:r>
              <a:rPr lang="fr-FR" sz="4000" dirty="0" smtClean="0"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estar dispuesto a sufrir todo</a:t>
            </a:r>
          </a:p>
          <a:p>
            <a:pPr lvl="0" algn="just">
              <a:spcAft>
                <a:spcPts val="0"/>
              </a:spcAft>
            </a:pPr>
            <a:r>
              <a:rPr lang="fr-FR" sz="4000" dirty="0" smtClean="0"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fr-FR" sz="4000" dirty="0"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fr-FR" sz="4000" dirty="0" smtClean="0">
                <a:latin typeface="Footlight MT Light" panose="0204060206030A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 hacerlo todo por Él. </a:t>
            </a:r>
            <a:r>
              <a:rPr lang="fr-FR" sz="4000" dirty="0">
                <a:latin typeface="Footlight MT Light" panose="0204060206030A020304" pitchFamily="18" charset="0"/>
                <a:ea typeface="Times New Roman" panose="02020603050405020304" pitchFamily="18" charset="0"/>
              </a:rPr>
              <a:t> </a:t>
            </a:r>
            <a:endParaRPr lang="fr-FR" sz="4000" dirty="0">
              <a:effectLst/>
              <a:latin typeface="Footlight MT Light" panose="0204060206030A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249181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000">
              <a:srgbClr val="AF9619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479171"/>
            <a:ext cx="12192000" cy="5586145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ffectLst/>
        </p:spPr>
        <p:txBody>
          <a:bodyPr vert="horz" wrap="square" lIns="228528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7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« </a:t>
            </a:r>
            <a:r>
              <a:rPr lang="fr-FR" altLang="fr-FR" sz="7200" b="1" dirty="0" smtClean="0">
                <a:solidFill>
                  <a:srgbClr val="002060"/>
                </a:solidFill>
                <a:latin typeface="Footlight MT Light" panose="0204060206030A020304" pitchFamily="18" charset="0"/>
                <a:ea typeface="Times New Roman" panose="02020603050405020304" pitchFamily="18" charset="0"/>
              </a:rPr>
              <a:t>Conocer a</a:t>
            </a:r>
            <a:r>
              <a:rPr kumimoji="0" lang="fr-FR" altLang="fr-FR" sz="7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 Jesucristo,</a:t>
            </a:r>
            <a:r>
              <a:rPr kumimoji="0" lang="fr-FR" altLang="fr-FR" sz="7200" b="1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 </a:t>
            </a:r>
            <a:r>
              <a:rPr kumimoji="0" lang="fr-FR" altLang="fr-FR" sz="7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la Sabiduría encarnada, es saber lo suficiente.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7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Saberlo todo y no conocerlo,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7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es no saber nada » </a:t>
            </a:r>
            <a:r>
              <a:rPr kumimoji="0" lang="fr-FR" altLang="fr-FR" sz="4400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Footlight MT Light" panose="0204060206030A020304" pitchFamily="18" charset="0"/>
                <a:ea typeface="Times New Roman" panose="02020603050405020304" pitchFamily="18" charset="0"/>
              </a:rPr>
              <a:t>(ASE 11).</a:t>
            </a:r>
            <a:endParaRPr kumimoji="0" lang="fr-FR" altLang="fr-FR" sz="4400" i="1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Footlight MT Light" panose="0204060206030A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241665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000">
              <a:srgbClr val="AF9619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D:\Saint LMG.de Montfort\Iconographie Montfort Deshayes\MATERIALE FR MICHEL SG\Sagesse\Vitraux chapelle\La chaire\177.JPG"/>
          <p:cNvPicPr/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006" r="31524"/>
          <a:stretch/>
        </p:blipFill>
        <p:spPr bwMode="auto">
          <a:xfrm>
            <a:off x="561703" y="0"/>
            <a:ext cx="4323805" cy="6858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Rectangle 2"/>
          <p:cNvSpPr/>
          <p:nvPr/>
        </p:nvSpPr>
        <p:spPr>
          <a:xfrm>
            <a:off x="5124995" y="1955041"/>
            <a:ext cx="6096000" cy="442531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S" sz="4000" b="1" dirty="0"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El niño Jesús en medio de los Doctores de la Ley en el Templo de Jerusalén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sz="4000" b="1" dirty="0" smtClean="0"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fr-FR" sz="4000" b="1" dirty="0"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Lc 2, 41-50)</a:t>
            </a:r>
            <a:endParaRPr lang="fr-FR" sz="4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fr-FR" b="1" i="1" dirty="0" smtClean="0">
              <a:latin typeface="Harrington" panose="04040505050A02020702" pitchFamily="8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fr-FR" b="1" i="1" dirty="0">
              <a:latin typeface="Harrington" panose="04040505050A02020702" pitchFamily="8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b="1" i="1" dirty="0"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Púlpito de la gran capilla de las Hijas de la Sabiduría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b="1" i="1" dirty="0">
                <a:latin typeface="Harrington" panose="04040505050A0202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Saint Laurent-sur-Sèvre</a:t>
            </a:r>
          </a:p>
        </p:txBody>
      </p:sp>
    </p:spTree>
    <p:extLst>
      <p:ext uri="{BB962C8B-B14F-4D97-AF65-F5344CB8AC3E}">
        <p14:creationId xmlns:p14="http://schemas.microsoft.com/office/powerpoint/2010/main" val="398617622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000">
              <a:srgbClr val="AF9619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D:\Saint LMG.de Montfort\Iconographie Montfort Deshayes\MATERIALE FR MICHEL SG\Sagesse\Vitraux chapelle\042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391"/>
          <a:stretch/>
        </p:blipFill>
        <p:spPr bwMode="auto">
          <a:xfrm>
            <a:off x="4047854" y="274773"/>
            <a:ext cx="8048352" cy="637422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Rectangle 2"/>
          <p:cNvSpPr/>
          <p:nvPr/>
        </p:nvSpPr>
        <p:spPr>
          <a:xfrm>
            <a:off x="91438" y="1100509"/>
            <a:ext cx="3956415" cy="54600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fr-FR" sz="32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don de la Sabiduría,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fr-FR" sz="32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es-E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don de </a:t>
            </a:r>
            <a:r>
              <a:rPr lang="es-ES" sz="32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conmover </a:t>
            </a:r>
            <a:endParaRPr lang="es-ES" sz="3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es-E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los corazones </a:t>
            </a:r>
            <a:r>
              <a:rPr lang="fr-FR" sz="32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… </a:t>
            </a:r>
            <a:endParaRPr lang="fr-FR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endParaRPr lang="fr-FR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endParaRPr lang="fr-FR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endParaRPr lang="fr-FR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es-ES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Vidrieras, capilla grande 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es-ES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las Hijas de la Sabiduría 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es-ES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Sr. </a:t>
            </a:r>
            <a:r>
              <a:rPr lang="es-ES" b="1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Grignion</a:t>
            </a:r>
            <a:r>
              <a:rPr lang="es-ES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seminarista, enseñando 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es-ES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catecismo en la cripta 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es-ES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la iglesia de Saint </a:t>
            </a:r>
            <a:r>
              <a:rPr lang="es-ES" b="1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Sulpice</a:t>
            </a:r>
            <a:r>
              <a:rPr lang="es-ES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en París.</a:t>
            </a:r>
          </a:p>
        </p:txBody>
      </p:sp>
    </p:spTree>
    <p:extLst>
      <p:ext uri="{BB962C8B-B14F-4D97-AF65-F5344CB8AC3E}">
        <p14:creationId xmlns:p14="http://schemas.microsoft.com/office/powerpoint/2010/main" val="139145061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000">
              <a:srgbClr val="AF9619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D:\Saint LMG.de Montfort\Iconographie Montfort Deshayes\MATERIALE FR MICHEL SG\Sagesse\Vitraux chapelle\091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26" r="16402" b="8795"/>
          <a:stretch/>
        </p:blipFill>
        <p:spPr bwMode="auto">
          <a:xfrm>
            <a:off x="112123" y="0"/>
            <a:ext cx="6798128" cy="6858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Rectangle 2"/>
          <p:cNvSpPr/>
          <p:nvPr/>
        </p:nvSpPr>
        <p:spPr>
          <a:xfrm>
            <a:off x="6769511" y="652991"/>
            <a:ext cx="5422490" cy="5770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fr-FR" sz="3200" b="1" dirty="0"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La </a:t>
            </a:r>
            <a:r>
              <a:rPr lang="fr-FR" sz="3200" b="1" dirty="0" smtClean="0"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Sabiduría</a:t>
            </a:r>
            <a:r>
              <a:rPr lang="fr-FR" sz="3200" b="1" dirty="0" smtClean="0">
                <a:solidFill>
                  <a:srgbClr val="0070C0"/>
                </a:solidFill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200" b="1" dirty="0" smtClean="0"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es </a:t>
            </a:r>
            <a:r>
              <a:rPr lang="fr-FR" sz="3200" b="1" dirty="0"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la </a:t>
            </a:r>
            <a:r>
              <a:rPr lang="fr-FR" sz="3200" b="1" dirty="0" smtClean="0"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Cruz, 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endParaRPr lang="fr-FR" sz="3200" b="1" dirty="0">
              <a:latin typeface="Lucida Calligraphy" panose="03010101010101010101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fr-FR" sz="3200" b="1" dirty="0" smtClean="0"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la Cruz es la Sabiduría</a:t>
            </a:r>
            <a:endParaRPr lang="fr-FR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endParaRPr lang="fr-FR" sz="3200" b="1" dirty="0" smtClean="0">
              <a:latin typeface="Lucida Calligraphy" panose="03010101010101010101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endParaRPr lang="fr-FR" sz="3200" dirty="0" smtClean="0">
              <a:latin typeface="Lucida Calligraphy" panose="03010101010101010101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fr-FR" sz="2400" dirty="0" smtClean="0"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Episodio </a:t>
            </a:r>
            <a:r>
              <a:rPr lang="fr-FR" sz="2400" dirty="0"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de Pontchâteau</a:t>
            </a:r>
            <a:endParaRPr lang="fr-FR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fr-FR" dirty="0"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endParaRPr lang="fr-FR" i="1" dirty="0" smtClean="0">
              <a:latin typeface="Lucida Calligraphy" panose="03010101010101010101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endParaRPr lang="fr-FR" i="1" dirty="0">
              <a:latin typeface="Lucida Calligraphy" panose="03010101010101010101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endParaRPr lang="fr-FR" i="1" dirty="0" smtClean="0">
              <a:latin typeface="Lucida Calligraphy" panose="03010101010101010101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endParaRPr lang="fr-FR" i="1" dirty="0">
              <a:latin typeface="Lucida Calligraphy" panose="03010101010101010101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endParaRPr lang="fr-FR" i="1" dirty="0" smtClean="0">
              <a:latin typeface="Lucida Calligraphy" panose="03010101010101010101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fr-FR" i="1" dirty="0"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Vidriera de la gran capilla 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fr-FR" i="1" dirty="0"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de las Hijas de la Sabiduría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fr-FR" i="1" dirty="0"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Saint Laurent-sur-Sèvre</a:t>
            </a:r>
          </a:p>
        </p:txBody>
      </p:sp>
    </p:spTree>
    <p:extLst>
      <p:ext uri="{BB962C8B-B14F-4D97-AF65-F5344CB8AC3E}">
        <p14:creationId xmlns:p14="http://schemas.microsoft.com/office/powerpoint/2010/main" val="3879960298"/>
      </p:ext>
    </p:extLst>
  </p:cSld>
  <p:clrMapOvr>
    <a:masterClrMapping/>
  </p:clrMapOvr>
</p:sld>
</file>

<file path=ppt/theme/theme1.xml><?xml version="1.0" encoding="utf-8"?>
<a:theme xmlns:a="http://schemas.openxmlformats.org/drawingml/2006/main" name="Facette">
  <a:themeElements>
    <a:clrScheme name="Facette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te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t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567</TotalTime>
  <Words>1379</Words>
  <Application>Microsoft Office PowerPoint</Application>
  <PresentationFormat>Panorámica</PresentationFormat>
  <Paragraphs>286</Paragraphs>
  <Slides>35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12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35</vt:i4>
      </vt:variant>
    </vt:vector>
  </HeadingPairs>
  <TitlesOfParts>
    <vt:vector size="48" baseType="lpstr">
      <vt:lpstr>Arial</vt:lpstr>
      <vt:lpstr>Calibri</vt:lpstr>
      <vt:lpstr>Copperplate Gothic Light</vt:lpstr>
      <vt:lpstr>Footlight MT Light</vt:lpstr>
      <vt:lpstr>Garamond</vt:lpstr>
      <vt:lpstr>Harrington</vt:lpstr>
      <vt:lpstr>Lucida Calligraphy</vt:lpstr>
      <vt:lpstr>Lucida Handwriting</vt:lpstr>
      <vt:lpstr>Symbol</vt:lpstr>
      <vt:lpstr>Times New Roman</vt:lpstr>
      <vt:lpstr>Trebuchet MS</vt:lpstr>
      <vt:lpstr>Wingdings 3</vt:lpstr>
      <vt:lpstr>Facette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HERAULT</dc:creator>
  <cp:lastModifiedBy>HP</cp:lastModifiedBy>
  <cp:revision>60</cp:revision>
  <dcterms:created xsi:type="dcterms:W3CDTF">2017-09-23T09:00:27Z</dcterms:created>
  <dcterms:modified xsi:type="dcterms:W3CDTF">2020-06-25T10:45:06Z</dcterms:modified>
</cp:coreProperties>
</file>