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sldIdLst>
    <p:sldId id="256" r:id="rId2"/>
    <p:sldId id="257" r:id="rId3"/>
    <p:sldId id="288" r:id="rId4"/>
    <p:sldId id="261" r:id="rId5"/>
    <p:sldId id="260" r:id="rId6"/>
    <p:sldId id="298" r:id="rId7"/>
    <p:sldId id="269" r:id="rId8"/>
    <p:sldId id="301" r:id="rId9"/>
    <p:sldId id="303" r:id="rId10"/>
    <p:sldId id="272" r:id="rId11"/>
    <p:sldId id="266" r:id="rId12"/>
    <p:sldId id="267" r:id="rId13"/>
    <p:sldId id="268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304" r:id="rId22"/>
    <p:sldId id="280" r:id="rId23"/>
    <p:sldId id="281" r:id="rId24"/>
    <p:sldId id="284" r:id="rId25"/>
    <p:sldId id="285" r:id="rId26"/>
    <p:sldId id="286" r:id="rId27"/>
    <p:sldId id="287" r:id="rId28"/>
    <p:sldId id="289" r:id="rId29"/>
    <p:sldId id="305" r:id="rId30"/>
    <p:sldId id="290" r:id="rId31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9A23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C7F317-973D-4F86-BC3D-54AF3B32AFC2}" type="datetimeFigureOut">
              <a:rPr lang="fr-FR" smtClean="0"/>
              <a:pPr>
                <a:defRPr/>
              </a:pPr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1FE254-0418-4965-B1E9-862683A5D8EF}" type="slidenum">
              <a:rPr lang="fr-FR" smtClean="0"/>
              <a:pPr>
                <a:defRPr/>
              </a:pPr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4381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C3599D-722A-4170-B5DB-31F18BD544C7}" type="datetimeFigureOut">
              <a:rPr lang="fr-FR" smtClean="0"/>
              <a:pPr>
                <a:defRPr/>
              </a:pPr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A5BD0E-62C5-4028-85B2-8A9E2BEF0E63}" type="slidenum">
              <a:rPr lang="fr-FR" smtClean="0"/>
              <a:pPr>
                <a:defRPr/>
              </a:pPr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0135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60ED1B-AD78-4356-A95B-B5CDB24651CC}" type="datetimeFigureOut">
              <a:rPr lang="fr-FR" smtClean="0"/>
              <a:pPr>
                <a:defRPr/>
              </a:pPr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DAD370-FB27-49E8-9210-EEB6F6D6974C}" type="slidenum">
              <a:rPr lang="fr-FR" smtClean="0"/>
              <a:pPr>
                <a:defRPr/>
              </a:pPr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955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3D6FE6-C60E-4F5C-955B-CE4854718E00}" type="datetimeFigureOut">
              <a:rPr lang="fr-FR" smtClean="0"/>
              <a:pPr>
                <a:defRPr/>
              </a:pPr>
              <a:t>25/06/2020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E8EAF2-4FD3-4B59-A744-E5C199B2FCE8}" type="slidenum">
              <a:rPr lang="fr-FR" smtClean="0"/>
              <a:pPr>
                <a:defRPr/>
              </a:pPr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465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4D04EA-0623-4497-B73A-5A37EB71D68F}" type="datetimeFigureOut">
              <a:rPr lang="fr-FR" smtClean="0"/>
              <a:pPr>
                <a:defRPr/>
              </a:pPr>
              <a:t>25/06/2020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72B7D1-CECA-4970-B41C-7DC8F6F421AD}" type="slidenum">
              <a:rPr lang="fr-FR" smtClean="0"/>
              <a:pPr>
                <a:defRPr/>
              </a:pPr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2463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28F685-8FA0-4F9F-978A-B78AF04C8A79}" type="datetimeFigureOut">
              <a:rPr lang="fr-FR" smtClean="0"/>
              <a:pPr>
                <a:defRPr/>
              </a:pPr>
              <a:t>25/06/2020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8BCBD3-0545-4BB4-A4B5-213012C27977}" type="slidenum">
              <a:rPr lang="fr-FR" smtClean="0"/>
              <a:pPr>
                <a:defRPr/>
              </a:pPr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7515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2E1860-C805-47EB-AC31-CCF144713A1E}" type="datetimeFigureOut">
              <a:rPr lang="fr-FR" smtClean="0"/>
              <a:pPr>
                <a:defRPr/>
              </a:pPr>
              <a:t>25/06/2020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BC4989-7F89-4E8C-8DA0-B4EC00748965}" type="slidenum">
              <a:rPr lang="fr-FR" smtClean="0"/>
              <a:pPr>
                <a:defRPr/>
              </a:pPr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8860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BFF322-8BAB-4D14-9802-2874D6065ACA}" type="datetimeFigureOut">
              <a:rPr lang="fr-FR" smtClean="0"/>
              <a:pPr>
                <a:defRPr/>
              </a:pPr>
              <a:t>25/06/2020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A8384E-4E71-4690-A3D5-B0427D09FD31}" type="slidenum">
              <a:rPr lang="fr-FR" smtClean="0"/>
              <a:pPr>
                <a:defRPr/>
              </a:pPr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3603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E08CF8-F59D-42F0-958B-1B8A969ECD03}" type="datetimeFigureOut">
              <a:rPr lang="fr-FR" smtClean="0"/>
              <a:pPr>
                <a:defRPr/>
              </a:pPr>
              <a:t>25/06/2020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28E52F-B325-46EC-B54E-1D97281922B6}" type="slidenum">
              <a:rPr lang="fr-FR" smtClean="0"/>
              <a:pPr>
                <a:defRPr/>
              </a:pPr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789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701B0-AA64-4D16-BACF-F804ED375651}" type="datetimeFigureOut">
              <a:rPr lang="fr-FR" smtClean="0"/>
              <a:pPr>
                <a:defRPr/>
              </a:pPr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24BA83-1227-4356-9FD2-20A1295E4A2E}" type="slidenum">
              <a:rPr lang="fr-FR" smtClean="0"/>
              <a:pPr>
                <a:defRPr/>
              </a:pPr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2273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701B0-AA64-4D16-BACF-F804ED375651}" type="datetimeFigureOut">
              <a:rPr lang="fr-FR" smtClean="0"/>
              <a:pPr>
                <a:defRPr/>
              </a:pPr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24BA83-1227-4356-9FD2-20A1295E4A2E}" type="slidenum">
              <a:rPr lang="fr-FR" smtClean="0"/>
              <a:pPr>
                <a:defRPr/>
              </a:pPr>
              <a:t>‹Nº›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8596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701B0-AA64-4D16-BACF-F804ED375651}" type="datetimeFigureOut">
              <a:rPr lang="fr-FR" smtClean="0"/>
              <a:pPr>
                <a:defRPr/>
              </a:pPr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24BA83-1227-4356-9FD2-20A1295E4A2E}" type="slidenum">
              <a:rPr lang="fr-FR" smtClean="0"/>
              <a:pPr>
                <a:defRPr/>
              </a:pPr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83187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701B0-AA64-4D16-BACF-F804ED375651}" type="datetimeFigureOut">
              <a:rPr lang="fr-FR" smtClean="0"/>
              <a:pPr>
                <a:defRPr/>
              </a:pPr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24BA83-1227-4356-9FD2-20A1295E4A2E}" type="slidenum">
              <a:rPr lang="fr-FR" smtClean="0"/>
              <a:pPr>
                <a:defRPr/>
              </a:pPr>
              <a:t>‹Nº›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92405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701B0-AA64-4D16-BACF-F804ED375651}" type="datetimeFigureOut">
              <a:rPr lang="fr-FR" smtClean="0"/>
              <a:pPr>
                <a:defRPr/>
              </a:pPr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24BA83-1227-4356-9FD2-20A1295E4A2E}" type="slidenum">
              <a:rPr lang="fr-FR" smtClean="0"/>
              <a:pPr>
                <a:defRPr/>
              </a:pPr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81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D8A8E1-EF99-448C-AB79-0E37BB2ABB6F}" type="datetimeFigureOut">
              <a:rPr lang="fr-FR" smtClean="0"/>
              <a:pPr>
                <a:defRPr/>
              </a:pPr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ADE4D4-9476-4824-A549-7347337822D3}" type="slidenum">
              <a:rPr lang="fr-FR" smtClean="0"/>
              <a:pPr>
                <a:defRPr/>
              </a:pPr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7936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F2271F-C0E9-4080-A892-715A4FF4F48F}" type="datetimeFigureOut">
              <a:rPr lang="fr-FR" smtClean="0"/>
              <a:pPr>
                <a:defRPr/>
              </a:pPr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77C8C2-9295-45A2-B334-86B7B0AC55B2}" type="slidenum">
              <a:rPr lang="fr-FR" smtClean="0"/>
              <a:pPr>
                <a:defRPr/>
              </a:pPr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3300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D9A23"/>
            </a:gs>
            <a:gs pos="76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5701B0-AA64-4D16-BACF-F804ED375651}" type="datetimeFigureOut">
              <a:rPr lang="fr-FR" smtClean="0"/>
              <a:pPr>
                <a:defRPr/>
              </a:pPr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FA24BA83-1227-4356-9FD2-20A1295E4A2E}" type="slidenum">
              <a:rPr lang="fr-FR" smtClean="0"/>
              <a:pPr>
                <a:defRPr/>
              </a:pPr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5114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6.jpeg"/><Relationship Id="rId2" Type="http://schemas.openxmlformats.org/officeDocument/2006/relationships/hyperlink" Target="http://fr.wikipedia.org/wiki/Fichier:Vuedeloreto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hyperlink" Target="http://upload.wikimedia.org/wikipedia/commons/e/ee/Loreto_Basilika.jpg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000">
              <a:srgbClr val="9D9A23">
                <a:alpha val="87000"/>
                <a:lumMod val="95000"/>
                <a:lumOff val="5000"/>
              </a:srgbClr>
            </a:gs>
            <a:gs pos="76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0" y="280067"/>
            <a:ext cx="91440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Para el Padre MONTFORT</a:t>
            </a:r>
            <a:r>
              <a:rPr lang="fr-FR" sz="3200" b="1" dirty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,</a:t>
            </a:r>
          </a:p>
          <a:p>
            <a:pPr algn="ctr"/>
            <a:r>
              <a:rPr lang="fr-FR" sz="5400" b="1" dirty="0">
                <a:solidFill>
                  <a:srgbClr val="002060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fr-FR" sz="4400" dirty="0">
                <a:solidFill>
                  <a:srgbClr val="002060"/>
                </a:solidFill>
                <a:latin typeface="Lucida Calligraphy" panose="03010101010101010101" pitchFamily="66" charset="0"/>
                <a:cs typeface="Times New Roman" pitchFamily="18" charset="0"/>
              </a:rPr>
              <a:t>¿</a:t>
            </a:r>
            <a:r>
              <a:rPr lang="fr-FR" sz="4400" dirty="0" smtClean="0">
                <a:solidFill>
                  <a:srgbClr val="002060"/>
                </a:solidFill>
                <a:latin typeface="Lucida Calligraphy" panose="03010101010101010101" pitchFamily="66" charset="0"/>
                <a:cs typeface="Times New Roman" pitchFamily="18" charset="0"/>
              </a:rPr>
              <a:t>Quién era la Virgen María?</a:t>
            </a:r>
          </a:p>
          <a:p>
            <a:pPr algn="ctr"/>
            <a:endParaRPr lang="fr-FR" sz="5400" dirty="0">
              <a:solidFill>
                <a:srgbClr val="002060"/>
              </a:solidFill>
              <a:latin typeface="Arial Black" pitchFamily="34" charset="0"/>
              <a:cs typeface="Times New Roman" pitchFamily="18" charset="0"/>
            </a:endParaRPr>
          </a:p>
          <a:p>
            <a:pPr algn="ctr" eaLnBrk="0" hangingPunct="0"/>
            <a:endParaRPr lang="fr-FR" sz="5400" b="1" i="1" dirty="0">
              <a:solidFill>
                <a:srgbClr val="002060"/>
              </a:solidFill>
              <a:latin typeface="Arial Black" pitchFamily="34" charset="0"/>
              <a:cs typeface="Times New Roman" pitchFamily="18" charset="0"/>
            </a:endParaRPr>
          </a:p>
          <a:p>
            <a:pPr algn="ctr" eaLnBrk="0" hangingPunct="0"/>
            <a:endParaRPr lang="fr-FR" sz="5400" b="1" i="1" dirty="0" smtClean="0">
              <a:solidFill>
                <a:srgbClr val="002060"/>
              </a:solidFill>
              <a:latin typeface="Arial Black" pitchFamily="34" charset="0"/>
              <a:cs typeface="Times New Roman" pitchFamily="18" charset="0"/>
            </a:endParaRPr>
          </a:p>
          <a:p>
            <a:pPr algn="ctr" eaLnBrk="0" hangingPunct="0"/>
            <a:endParaRPr lang="fr-FR" sz="5400" b="1" i="1" dirty="0" smtClean="0">
              <a:solidFill>
                <a:srgbClr val="002060"/>
              </a:solidFill>
              <a:latin typeface="Arial Black" pitchFamily="34" charset="0"/>
              <a:cs typeface="Times New Roman" pitchFamily="18" charset="0"/>
            </a:endParaRPr>
          </a:p>
          <a:p>
            <a:pPr algn="ctr" eaLnBrk="0" hangingPunct="0"/>
            <a:endParaRPr lang="fr-FR" sz="5400" b="1" i="1" dirty="0">
              <a:solidFill>
                <a:srgbClr val="002060"/>
              </a:solidFill>
              <a:latin typeface="Arial Black" pitchFamily="34" charset="0"/>
              <a:cs typeface="Times New Roman" pitchFamily="18" charset="0"/>
            </a:endParaRPr>
          </a:p>
          <a:p>
            <a:pPr algn="ctr" eaLnBrk="0" hangingPunct="0"/>
            <a:r>
              <a:rPr lang="fr-FR" sz="3600" b="1" i="1" dirty="0" smtClean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Su experiencia y lo que dijo de Ella.</a:t>
            </a:r>
            <a:endParaRPr lang="fr-FR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772816"/>
            <a:ext cx="2304256" cy="40426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ChangeArrowheads="1"/>
          </p:cNvSpPr>
          <p:nvPr/>
        </p:nvSpPr>
        <p:spPr bwMode="auto">
          <a:xfrm>
            <a:off x="4207232" y="4581128"/>
            <a:ext cx="5073825" cy="156966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89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4800" b="1" dirty="0" smtClean="0">
                <a:solidFill>
                  <a:srgbClr val="CC0066"/>
                </a:solidFill>
                <a:latin typeface="Arial Black" pitchFamily="34" charset="0"/>
              </a:rPr>
              <a:t>SU </a:t>
            </a:r>
          </a:p>
          <a:p>
            <a:pPr algn="ctr"/>
            <a:r>
              <a:rPr lang="fr-FR" sz="4800" b="1" dirty="0" smtClean="0">
                <a:solidFill>
                  <a:srgbClr val="CC0066"/>
                </a:solidFill>
                <a:latin typeface="Arial Black" pitchFamily="34" charset="0"/>
              </a:rPr>
              <a:t>EXPERIENCIA </a:t>
            </a:r>
            <a:endParaRPr lang="fr-FR" sz="4800" dirty="0">
              <a:solidFill>
                <a:srgbClr val="CC0066"/>
              </a:solidFill>
              <a:latin typeface="Arial Black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4390776" cy="6488832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/>
          <a:srcRect b="9381"/>
          <a:stretch/>
        </p:blipFill>
        <p:spPr>
          <a:xfrm>
            <a:off x="0" y="54312"/>
            <a:ext cx="2729893" cy="19804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ZoneTexte 4"/>
          <p:cNvSpPr txBox="1"/>
          <p:nvPr/>
        </p:nvSpPr>
        <p:spPr>
          <a:xfrm>
            <a:off x="2138054" y="353604"/>
            <a:ext cx="5448929" cy="61247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 smtClean="0">
                <a:latin typeface="Arial Black" pitchFamily="34" charset="0"/>
              </a:rPr>
              <a:t>En la casa familiar</a:t>
            </a:r>
          </a:p>
          <a:p>
            <a:pPr algn="ctr"/>
            <a:r>
              <a:rPr lang="fr-FR" sz="2800" dirty="0" smtClean="0">
                <a:latin typeface="Arial Black" pitchFamily="34" charset="0"/>
              </a:rPr>
              <a:t>Bois-Marquer</a:t>
            </a:r>
          </a:p>
          <a:p>
            <a:pPr algn="ctr"/>
            <a:endParaRPr lang="fr-FR" sz="2800" dirty="0" smtClean="0">
              <a:latin typeface="Arial Black" pitchFamily="34" charset="0"/>
            </a:endParaRPr>
          </a:p>
          <a:p>
            <a:pPr algn="ctr"/>
            <a:r>
              <a:rPr lang="fr-FR" sz="2800" dirty="0" smtClean="0">
                <a:latin typeface="Arial Black" pitchFamily="34" charset="0"/>
              </a:rPr>
              <a:t>Gusto por la oración</a:t>
            </a:r>
            <a:endParaRPr lang="fr-FR" sz="2800" dirty="0">
              <a:latin typeface="Arial Black" pitchFamily="34" charset="0"/>
            </a:endParaRPr>
          </a:p>
          <a:p>
            <a:pPr algn="ctr"/>
            <a:endParaRPr lang="fr-FR" sz="2800" dirty="0" smtClean="0">
              <a:latin typeface="Arial Black" pitchFamily="34" charset="0"/>
            </a:endParaRPr>
          </a:p>
          <a:p>
            <a:pPr algn="ctr"/>
            <a:r>
              <a:rPr lang="fr-FR" sz="2800" dirty="0" smtClean="0">
                <a:latin typeface="Arial Black" pitchFamily="34" charset="0"/>
              </a:rPr>
              <a:t>Imágenes de María</a:t>
            </a:r>
          </a:p>
          <a:p>
            <a:pPr algn="ctr"/>
            <a:endParaRPr lang="fr-FR" sz="2800" dirty="0">
              <a:latin typeface="Arial Black" pitchFamily="34" charset="0"/>
            </a:endParaRPr>
          </a:p>
          <a:p>
            <a:pPr algn="ctr"/>
            <a:r>
              <a:rPr lang="fr-FR" sz="2800" dirty="0" smtClean="0">
                <a:latin typeface="Arial Black" pitchFamily="34" charset="0"/>
              </a:rPr>
              <a:t>Rosario</a:t>
            </a:r>
          </a:p>
          <a:p>
            <a:pPr algn="ctr"/>
            <a:endParaRPr lang="fr-FR" sz="2800" dirty="0" smtClean="0">
              <a:latin typeface="Arial Black" pitchFamily="34" charset="0"/>
            </a:endParaRPr>
          </a:p>
          <a:p>
            <a:pPr algn="ctr"/>
            <a:endParaRPr lang="fr-FR" sz="2800" dirty="0">
              <a:latin typeface="Arial Black" pitchFamily="34" charset="0"/>
            </a:endParaRPr>
          </a:p>
          <a:p>
            <a:pPr algn="ctr"/>
            <a:r>
              <a:rPr lang="fr-FR" sz="2800" dirty="0" smtClean="0">
                <a:latin typeface="Arial Black" pitchFamily="34" charset="0"/>
              </a:rPr>
              <a:t>Oraciones con su hermana</a:t>
            </a:r>
          </a:p>
          <a:p>
            <a:pPr algn="ctr"/>
            <a:r>
              <a:rPr lang="fr-FR" sz="2800" dirty="0" err="1" smtClean="0">
                <a:latin typeface="Arial Black" pitchFamily="34" charset="0"/>
              </a:rPr>
              <a:t>Guyonne</a:t>
            </a:r>
            <a:r>
              <a:rPr lang="fr-FR" sz="2800" dirty="0" smtClean="0">
                <a:latin typeface="Arial Black" pitchFamily="34" charset="0"/>
              </a:rPr>
              <a:t>-Jeanne</a:t>
            </a:r>
          </a:p>
          <a:p>
            <a:endParaRPr lang="fr-FR" sz="2800" dirty="0">
              <a:latin typeface="Arial Black" pitchFamily="34" charset="0"/>
            </a:endParaRPr>
          </a:p>
          <a:p>
            <a:endParaRPr lang="fr-FR" sz="2800" dirty="0">
              <a:latin typeface="Arial Black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14" y="4005064"/>
            <a:ext cx="1949010" cy="247329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5638" y="2780928"/>
            <a:ext cx="2378048" cy="16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 descr="C:\Users\mauriceherault85\Documents\Montfort\Iconographie Montfort\ndmirac[1]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5143504" y="2071678"/>
            <a:ext cx="2548273" cy="4786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0" y="0"/>
            <a:ext cx="91440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hangingPunct="0"/>
            <a:r>
              <a:rPr lang="fr-FR" sz="3200" b="1" dirty="0" smtClean="0">
                <a:latin typeface="Arial Black" pitchFamily="34" charset="0"/>
              </a:rPr>
              <a:t>En el Colegio </a:t>
            </a:r>
            <a:r>
              <a:rPr lang="fr-FR" sz="3200" b="1" dirty="0">
                <a:latin typeface="Arial Black" pitchFamily="34" charset="0"/>
              </a:rPr>
              <a:t>de Rennes (1684-1693)</a:t>
            </a:r>
          </a:p>
          <a:p>
            <a:pPr algn="ctr"/>
            <a:r>
              <a:rPr lang="fr-FR" sz="3200" b="1" dirty="0" smtClean="0">
                <a:latin typeface="Arial Black" pitchFamily="34" charset="0"/>
              </a:rPr>
              <a:t>Visitas </a:t>
            </a:r>
            <a:r>
              <a:rPr lang="fr-FR" sz="3200" b="1" dirty="0">
                <a:latin typeface="Arial Black" pitchFamily="34" charset="0"/>
              </a:rPr>
              <a:t>a</a:t>
            </a:r>
            <a:r>
              <a:rPr lang="fr-FR" sz="3200" b="1" dirty="0" smtClean="0">
                <a:latin typeface="Arial Black" pitchFamily="34" charset="0"/>
              </a:rPr>
              <a:t> la iglesia San Salvador. </a:t>
            </a:r>
            <a:endParaRPr lang="fr-FR" sz="3200" b="1" dirty="0">
              <a:latin typeface="Arial Black" pitchFamily="34" charset="0"/>
            </a:endParaRPr>
          </a:p>
          <a:p>
            <a:pPr algn="ctr"/>
            <a:r>
              <a:rPr lang="fr-FR" sz="3200" b="1" dirty="0" smtClean="0">
                <a:latin typeface="Arial Black" pitchFamily="34" charset="0"/>
              </a:rPr>
              <a:t>Asociación para honrar a María. </a:t>
            </a:r>
            <a:endParaRPr lang="fr-FR" sz="3200" b="1" dirty="0">
              <a:latin typeface="Arial Black" pitchFamily="34" charset="0"/>
            </a:endParaRPr>
          </a:p>
          <a:p>
            <a:pPr algn="ctr"/>
            <a:r>
              <a:rPr lang="fr-FR" sz="3200" b="1" dirty="0" smtClean="0">
                <a:latin typeface="Arial Black" pitchFamily="34" charset="0"/>
              </a:rPr>
              <a:t>Espera todo de María</a:t>
            </a:r>
            <a:r>
              <a:rPr lang="fr-FR" sz="3200" b="1" dirty="0" smtClean="0">
                <a:latin typeface="Constantia" pitchFamily="18" charset="0"/>
              </a:rPr>
              <a:t>.</a:t>
            </a:r>
            <a:endParaRPr lang="fr-FR" sz="3200" b="1" dirty="0">
              <a:latin typeface="Constantia" pitchFamily="18" charset="0"/>
            </a:endParaRPr>
          </a:p>
        </p:txBody>
      </p:sp>
      <p:pic>
        <p:nvPicPr>
          <p:cNvPr id="31746" name="Picture 2" descr="Collège Saint-Thomas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-1" y="3429000"/>
            <a:ext cx="4447015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48" name="Picture 4" descr="C:\Users\mauriceherault85\Documents\Montfort\Iconographie Montfort\louis-marie-grignon-img014[1].jp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FFC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1571604" y="2108626"/>
            <a:ext cx="2143140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mauriceherault85\Documents\Montfort\Iconographie Montfort\louis-marie-grignon-img033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0"/>
            <a:ext cx="3286148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3" name="Picture 3" descr="C:\Users\mauriceherault85\Documents\Montfort\Iconographie Montfort\louis-marie-grignon-img039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500414"/>
            <a:ext cx="3500462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2928938"/>
            <a:ext cx="9144000" cy="584200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hangingPunct="0"/>
            <a:r>
              <a:rPr lang="fr-FR" sz="3200" dirty="0" smtClean="0">
                <a:solidFill>
                  <a:srgbClr val="002060"/>
                </a:solidFill>
                <a:latin typeface="Arial Black" pitchFamily="34" charset="0"/>
              </a:rPr>
              <a:t>En el seminario de París </a:t>
            </a:r>
            <a:r>
              <a:rPr lang="fr-FR" sz="3200" i="1" dirty="0">
                <a:solidFill>
                  <a:srgbClr val="002060"/>
                </a:solidFill>
                <a:latin typeface="Arial Black" pitchFamily="34" charset="0"/>
              </a:rPr>
              <a:t>(1693-1700)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/>
          <p:cNvSpPr>
            <a:spLocks noChangeArrowheads="1"/>
          </p:cNvSpPr>
          <p:nvPr/>
        </p:nvSpPr>
        <p:spPr bwMode="auto">
          <a:xfrm>
            <a:off x="0" y="0"/>
            <a:ext cx="9144000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hangingPunct="0"/>
            <a:endParaRPr lang="fr-FR" sz="3200" u="sng" dirty="0">
              <a:latin typeface="Arial Black" pitchFamily="34" charset="0"/>
            </a:endParaRPr>
          </a:p>
          <a:p>
            <a:pPr algn="ctr" hangingPunct="0"/>
            <a:r>
              <a:rPr lang="fr-FR" sz="3200" dirty="0" smtClean="0">
                <a:latin typeface="Arial Black" pitchFamily="34" charset="0"/>
              </a:rPr>
              <a:t>En el seminario San Sulpicio</a:t>
            </a:r>
          </a:p>
          <a:p>
            <a:pPr algn="ctr" hangingPunct="0"/>
            <a:r>
              <a:rPr lang="fr-FR" sz="3200" dirty="0" smtClean="0">
                <a:latin typeface="Arial Black" pitchFamily="34" charset="0"/>
              </a:rPr>
              <a:t>en París </a:t>
            </a:r>
            <a:r>
              <a:rPr lang="fr-FR" sz="3200" dirty="0">
                <a:latin typeface="Arial Black" pitchFamily="34" charset="0"/>
              </a:rPr>
              <a:t>(1693-1700)</a:t>
            </a:r>
          </a:p>
          <a:p>
            <a:pPr algn="ctr" hangingPunct="0"/>
            <a:endParaRPr lang="fr-FR" sz="3200" dirty="0" smtClean="0">
              <a:latin typeface="Arial Black" pitchFamily="34" charset="0"/>
            </a:endParaRPr>
          </a:p>
          <a:p>
            <a:pPr algn="ctr" hangingPunct="0"/>
            <a:r>
              <a:rPr lang="fr-FR" sz="3600" dirty="0" smtClean="0">
                <a:latin typeface="Arial Black" pitchFamily="34" charset="0"/>
              </a:rPr>
              <a:t>María</a:t>
            </a:r>
          </a:p>
          <a:p>
            <a:pPr algn="ctr" hangingPunct="0"/>
            <a:r>
              <a:rPr lang="fr-FR" sz="4400" dirty="0" smtClean="0">
                <a:latin typeface="Arial Black" pitchFamily="34" charset="0"/>
              </a:rPr>
              <a:t>« Señora del seminario".</a:t>
            </a:r>
            <a:endParaRPr lang="fr-FR" sz="3200" dirty="0">
              <a:latin typeface="Arial Black" pitchFamily="34" charset="0"/>
            </a:endParaRPr>
          </a:p>
        </p:txBody>
      </p:sp>
      <p:pic>
        <p:nvPicPr>
          <p:cNvPr id="3" name="Picture 5" descr="http://t1.gstatic.com/images?q=tbn:ANd9GcRqwjEynj6TVT231v2_lzAqS4MnB_XyTWHvhkx0D4g7nTV1GbRky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8024" y="3293209"/>
            <a:ext cx="2344344" cy="349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25821" y="5058318"/>
            <a:ext cx="45720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hangingPunct="0"/>
            <a:r>
              <a:rPr lang="fr-FR" dirty="0" smtClean="0">
                <a:latin typeface="Arial Black" pitchFamily="34" charset="0"/>
              </a:rPr>
              <a:t>« El pequeño salterio de la Virgen" </a:t>
            </a:r>
            <a:endParaRPr lang="fr-FR" dirty="0">
              <a:latin typeface="Arial Black" pitchFamily="34" charset="0"/>
            </a:endParaRPr>
          </a:p>
          <a:p>
            <a:pPr algn="ctr" hangingPunct="0"/>
            <a:r>
              <a:rPr lang="fr-FR" i="1" dirty="0">
                <a:latin typeface="Arial Black" pitchFamily="34" charset="0"/>
              </a:rPr>
              <a:t>(de </a:t>
            </a:r>
            <a:r>
              <a:rPr lang="fr-FR" i="1" dirty="0" smtClean="0">
                <a:latin typeface="Arial Black" pitchFamily="34" charset="0"/>
              </a:rPr>
              <a:t>san Buenaventura).</a:t>
            </a:r>
            <a:endParaRPr lang="fr-FR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mauriceherault85\Documents\Montfort\Iconographie Montfort\louis-marie-grignon-img04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928669"/>
            <a:ext cx="4143404" cy="4407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285720" y="357166"/>
            <a:ext cx="8429625" cy="523875"/>
          </a:xfrm>
          <a:prstGeom prst="rect">
            <a:avLst/>
          </a:prstGeom>
          <a:gradFill flip="none" rotWithShape="1">
            <a:gsLst>
              <a:gs pos="0">
                <a:srgbClr val="CC0066">
                  <a:tint val="66000"/>
                  <a:satMod val="160000"/>
                </a:srgbClr>
              </a:gs>
              <a:gs pos="50000">
                <a:srgbClr val="CC0066">
                  <a:tint val="44500"/>
                  <a:satMod val="160000"/>
                </a:srgbClr>
              </a:gs>
              <a:gs pos="100000">
                <a:srgbClr val="CC0066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hangingPunct="0"/>
            <a:r>
              <a:rPr lang="fr-FR" sz="2800" dirty="0" smtClean="0">
                <a:solidFill>
                  <a:srgbClr val="C00000"/>
                </a:solidFill>
                <a:latin typeface="Arial Black" pitchFamily="34" charset="0"/>
              </a:rPr>
              <a:t>Bibliotecario, lee mucho sobre María</a:t>
            </a:r>
            <a:r>
              <a:rPr lang="fr-FR" dirty="0" smtClean="0">
                <a:solidFill>
                  <a:srgbClr val="C00000"/>
                </a:solidFill>
                <a:latin typeface="Arial Black" pitchFamily="34" charset="0"/>
              </a:rPr>
              <a:t>. </a:t>
            </a:r>
            <a:endParaRPr lang="fr-FR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5720" y="5643578"/>
            <a:ext cx="8572560" cy="830997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algn="ctr" hangingPunct="0"/>
            <a:r>
              <a:rPr lang="fr-FR" sz="2400" dirty="0">
                <a:solidFill>
                  <a:srgbClr val="0070C0"/>
                </a:solidFill>
                <a:latin typeface="Arial Black" pitchFamily="34" charset="0"/>
              </a:rPr>
              <a:t>Q</a:t>
            </a:r>
            <a:r>
              <a:rPr lang="fr-FR" sz="2400" dirty="0" smtClean="0">
                <a:solidFill>
                  <a:srgbClr val="0070C0"/>
                </a:solidFill>
                <a:latin typeface="Arial Black" pitchFamily="34" charset="0"/>
              </a:rPr>
              <a:t>uiere reclutar a los seminaristas como </a:t>
            </a:r>
          </a:p>
          <a:p>
            <a:pPr algn="ctr" hangingPunct="0"/>
            <a:r>
              <a:rPr lang="fr-FR" sz="2400" dirty="0" smtClean="0">
                <a:solidFill>
                  <a:srgbClr val="0070C0"/>
                </a:solidFill>
                <a:latin typeface="Arial Black" pitchFamily="34" charset="0"/>
              </a:rPr>
              <a:t>« esclavos de Jesús en María »</a:t>
            </a:r>
            <a:endParaRPr lang="fr-FR" sz="2400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5" name="Picture 1" descr="C:\Users\mauriceherault85\Documents\Montfort\Iconographie Montfort\louis-marie-grignon-img019[1].jp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571995" y="1428737"/>
            <a:ext cx="4286285" cy="4286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t1.gstatic.com/images?q=tbn:ANd9GcTmAXgfM17Qvky7SMUkch9dsuTSmpzbmZt9z36yrdQJWHpdw0h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2" y="3181300"/>
            <a:ext cx="4788024" cy="3670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5" name="Picture 4" descr="http://t2.gstatic.com/images?q=tbn:ANd9GcRmDirBOfO21X6qg6SouZb_flL16P3zLt4HBecfe6NsCUWuhjc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4515" y="0"/>
            <a:ext cx="4632325" cy="4238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4554840" y="5251664"/>
            <a:ext cx="4572000" cy="138430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hangingPunct="0"/>
            <a:r>
              <a:rPr lang="fr-FR" sz="2800" dirty="0" smtClean="0">
                <a:solidFill>
                  <a:srgbClr val="C00000"/>
                </a:solidFill>
                <a:latin typeface="Arial Black" pitchFamily="34" charset="0"/>
              </a:rPr>
              <a:t>Comunión,</a:t>
            </a:r>
            <a:endParaRPr lang="fr-FR" sz="2800" dirty="0">
              <a:solidFill>
                <a:srgbClr val="C00000"/>
              </a:solidFill>
              <a:latin typeface="Arial Black" pitchFamily="34" charset="0"/>
            </a:endParaRPr>
          </a:p>
          <a:p>
            <a:pPr algn="ctr" hangingPunct="0"/>
            <a:r>
              <a:rPr lang="fr-FR" sz="2800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fr-FR" sz="2800" dirty="0" smtClean="0">
                <a:solidFill>
                  <a:srgbClr val="C00000"/>
                </a:solidFill>
                <a:latin typeface="Arial Black" pitchFamily="34" charset="0"/>
              </a:rPr>
              <a:t>cada sábado, </a:t>
            </a:r>
            <a:endParaRPr lang="fr-FR" sz="2800" dirty="0">
              <a:solidFill>
                <a:srgbClr val="C00000"/>
              </a:solidFill>
              <a:latin typeface="Arial Black" pitchFamily="34" charset="0"/>
            </a:endParaRPr>
          </a:p>
          <a:p>
            <a:pPr algn="ctr" hangingPunct="0"/>
            <a:r>
              <a:rPr lang="fr-FR" sz="2800" dirty="0" smtClean="0">
                <a:solidFill>
                  <a:srgbClr val="C00000"/>
                </a:solidFill>
                <a:latin typeface="Arial Black" pitchFamily="34" charset="0"/>
              </a:rPr>
              <a:t>en </a:t>
            </a:r>
            <a:r>
              <a:rPr lang="fr-FR" sz="2800" dirty="0">
                <a:solidFill>
                  <a:srgbClr val="C00000"/>
                </a:solidFill>
                <a:latin typeface="Arial Black" pitchFamily="34" charset="0"/>
              </a:rPr>
              <a:t>N.D. de </a:t>
            </a:r>
            <a:r>
              <a:rPr lang="fr-FR" sz="2800" dirty="0" smtClean="0">
                <a:solidFill>
                  <a:srgbClr val="C00000"/>
                </a:solidFill>
                <a:latin typeface="Arial Black" pitchFamily="34" charset="0"/>
              </a:rPr>
              <a:t>París</a:t>
            </a:r>
            <a:r>
              <a:rPr lang="fr-FR" sz="2800" dirty="0">
                <a:solidFill>
                  <a:srgbClr val="C00000"/>
                </a:solidFill>
                <a:latin typeface="Arial Black" pitchFamily="34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il_fi" descr="Cathedrale-de-Chartres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0"/>
            <a:ext cx="4798917" cy="3127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9395" name="il_fi" descr="notre-dame-sous-terre-1-"/>
          <p:cNvPicPr>
            <a:picLocks noChangeAspect="1" noChangeArrowheads="1"/>
          </p:cNvPicPr>
          <p:nvPr/>
        </p:nvPicPr>
        <p:blipFill>
          <a:blip r:embed="rId3">
            <a:lum/>
          </a:blip>
          <a:srcRect/>
          <a:stretch>
            <a:fillRect/>
          </a:stretch>
        </p:blipFill>
        <p:spPr bwMode="auto">
          <a:xfrm>
            <a:off x="6000760" y="3214686"/>
            <a:ext cx="2500330" cy="3386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9397" name="Picture 5" descr="http://t2.gstatic.com/images?q=tbn:ANd9GcRlPFqX9xBNOs4mhkGM8et_3CBqNvZE-9OdvDGowlSNqZENCim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357694"/>
            <a:ext cx="3297760" cy="2214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0"/>
          <p:cNvSpPr/>
          <p:nvPr/>
        </p:nvSpPr>
        <p:spPr>
          <a:xfrm>
            <a:off x="0" y="3143248"/>
            <a:ext cx="6000760" cy="1569660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fr-FR" sz="2400" dirty="0" smtClean="0">
                <a:solidFill>
                  <a:srgbClr val="FF0000"/>
                </a:solidFill>
                <a:latin typeface="Arial Black" pitchFamily="34" charset="0"/>
              </a:rPr>
              <a:t>1699, Montfort  seminarista</a:t>
            </a:r>
          </a:p>
          <a:p>
            <a:pPr algn="ctr"/>
            <a:r>
              <a:rPr lang="fr-FR" sz="2400" dirty="0">
                <a:solidFill>
                  <a:srgbClr val="FF0000"/>
                </a:solidFill>
                <a:latin typeface="Arial Black" pitchFamily="34" charset="0"/>
              </a:rPr>
              <a:t>p</a:t>
            </a:r>
            <a:r>
              <a:rPr lang="fr-FR" sz="2400" dirty="0" smtClean="0">
                <a:solidFill>
                  <a:srgbClr val="FF0000"/>
                </a:solidFill>
                <a:latin typeface="Arial Black" pitchFamily="34" charset="0"/>
              </a:rPr>
              <a:t>eregrino en « Notre </a:t>
            </a:r>
            <a:r>
              <a:rPr lang="fr-FR" sz="2400" dirty="0">
                <a:solidFill>
                  <a:srgbClr val="FF0000"/>
                </a:solidFill>
                <a:latin typeface="Arial Black" pitchFamily="34" charset="0"/>
              </a:rPr>
              <a:t>Dame </a:t>
            </a:r>
            <a:endParaRPr lang="fr-FR" sz="24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fr-FR" sz="2400" dirty="0" smtClean="0">
                <a:solidFill>
                  <a:srgbClr val="FF0000"/>
                </a:solidFill>
                <a:latin typeface="Arial Black" pitchFamily="34" charset="0"/>
              </a:rPr>
              <a:t>sous terre »  </a:t>
            </a:r>
          </a:p>
          <a:p>
            <a:pPr algn="ctr"/>
            <a:r>
              <a:rPr lang="fr-FR" sz="2400" dirty="0" smtClean="0">
                <a:solidFill>
                  <a:srgbClr val="FF0000"/>
                </a:solidFill>
                <a:latin typeface="Arial Black" pitchFamily="34" charset="0"/>
              </a:rPr>
              <a:t>en la catedral </a:t>
            </a:r>
            <a:r>
              <a:rPr lang="fr-FR" sz="2400" dirty="0">
                <a:solidFill>
                  <a:srgbClr val="FF0000"/>
                </a:solidFill>
                <a:latin typeface="Arial Black" pitchFamily="34" charset="0"/>
              </a:rPr>
              <a:t>de Chartres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5473005"/>
            <a:ext cx="9144000" cy="1384995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hangingPunct="0"/>
            <a:r>
              <a:rPr lang="fr-FR" sz="2800" dirty="0" smtClean="0">
                <a:solidFill>
                  <a:srgbClr val="0070C0"/>
                </a:solidFill>
                <a:latin typeface="Arial Black" pitchFamily="34" charset="0"/>
              </a:rPr>
              <a:t>Mantenimiento </a:t>
            </a:r>
            <a:r>
              <a:rPr lang="fr-FR" sz="2800" dirty="0">
                <a:solidFill>
                  <a:srgbClr val="0070C0"/>
                </a:solidFill>
                <a:latin typeface="Arial Black" pitchFamily="34" charset="0"/>
              </a:rPr>
              <a:t>de la </a:t>
            </a:r>
            <a:r>
              <a:rPr lang="fr-FR" sz="2800" dirty="0" smtClean="0">
                <a:solidFill>
                  <a:srgbClr val="0070C0"/>
                </a:solidFill>
                <a:latin typeface="Arial Black" pitchFamily="34" charset="0"/>
              </a:rPr>
              <a:t>capilla </a:t>
            </a:r>
            <a:r>
              <a:rPr lang="fr-FR" sz="2800" dirty="0">
                <a:solidFill>
                  <a:srgbClr val="0070C0"/>
                </a:solidFill>
                <a:latin typeface="Arial Black" pitchFamily="34" charset="0"/>
              </a:rPr>
              <a:t>de la </a:t>
            </a:r>
            <a:r>
              <a:rPr lang="fr-FR" sz="2800" dirty="0" smtClean="0">
                <a:solidFill>
                  <a:srgbClr val="0070C0"/>
                </a:solidFill>
                <a:latin typeface="Arial Black" pitchFamily="34" charset="0"/>
              </a:rPr>
              <a:t>Virgen </a:t>
            </a:r>
          </a:p>
          <a:p>
            <a:pPr algn="ctr" hangingPunct="0"/>
            <a:r>
              <a:rPr lang="fr-FR" sz="2800" dirty="0" smtClean="0">
                <a:solidFill>
                  <a:srgbClr val="0070C0"/>
                </a:solidFill>
                <a:latin typeface="Arial Black" pitchFamily="34" charset="0"/>
              </a:rPr>
              <a:t>en la iglesia </a:t>
            </a:r>
            <a:r>
              <a:rPr lang="fr-FR" sz="2800" dirty="0">
                <a:solidFill>
                  <a:srgbClr val="0070C0"/>
                </a:solidFill>
                <a:latin typeface="Arial Black" pitchFamily="34" charset="0"/>
              </a:rPr>
              <a:t>St Sulpice. </a:t>
            </a:r>
          </a:p>
          <a:p>
            <a:pPr algn="ctr" hangingPunct="0"/>
            <a:r>
              <a:rPr lang="fr-FR" sz="2800" dirty="0" smtClean="0">
                <a:solidFill>
                  <a:srgbClr val="0070C0"/>
                </a:solidFill>
                <a:latin typeface="Arial Black" pitchFamily="34" charset="0"/>
              </a:rPr>
              <a:t>Celebra allí su 1ª misa </a:t>
            </a:r>
            <a:r>
              <a:rPr lang="fr-FR" sz="2800" dirty="0">
                <a:solidFill>
                  <a:srgbClr val="0070C0"/>
                </a:solidFill>
                <a:latin typeface="Arial Black" pitchFamily="34" charset="0"/>
              </a:rPr>
              <a:t>en </a:t>
            </a:r>
            <a:r>
              <a:rPr lang="fr-FR" sz="2800" dirty="0" smtClean="0">
                <a:solidFill>
                  <a:srgbClr val="0070C0"/>
                </a:solidFill>
                <a:latin typeface="Arial Black" pitchFamily="34" charset="0"/>
              </a:rPr>
              <a:t>junio de </a:t>
            </a:r>
            <a:r>
              <a:rPr lang="fr-FR" sz="2800" dirty="0">
                <a:solidFill>
                  <a:srgbClr val="0070C0"/>
                </a:solidFill>
                <a:latin typeface="Arial Black" pitchFamily="34" charset="0"/>
              </a:rPr>
              <a:t>1700.</a:t>
            </a:r>
          </a:p>
        </p:txBody>
      </p:sp>
      <p:pic>
        <p:nvPicPr>
          <p:cNvPr id="1026" name="Picture 2" descr="C:\Users\mauriceherault85\Documents\Montfort\Iconographie Montfort\louis-marie-grignon-img043[1]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lum bright="10000" contrast="30000"/>
          </a:blip>
          <a:srcRect/>
          <a:stretch>
            <a:fillRect/>
          </a:stretch>
        </p:blipFill>
        <p:spPr bwMode="auto">
          <a:xfrm>
            <a:off x="357158" y="0"/>
            <a:ext cx="5572164" cy="5572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30" name="Picture 6" descr="http://t1.gstatic.com/images?q=tbn:ANd9GcSmcttVE4ad0LRxekOUJwyMfFty53lFWsZLs38gFx4Wf3io58SM_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1000108"/>
            <a:ext cx="2889133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0" y="1071692"/>
            <a:ext cx="9144000" cy="48320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fr-FR" sz="4400" dirty="0">
              <a:latin typeface="Arial Black" pitchFamily="34" charset="0"/>
              <a:cs typeface="Times New Roman" pitchFamily="18" charset="0"/>
            </a:endParaRPr>
          </a:p>
          <a:p>
            <a:pPr algn="ctr"/>
            <a:r>
              <a:rPr lang="fr-FR" sz="4400" dirty="0">
                <a:latin typeface="Arial Black" pitchFamily="34" charset="0"/>
                <a:cs typeface="Times New Roman" pitchFamily="18" charset="0"/>
              </a:rPr>
              <a:t>4. </a:t>
            </a:r>
            <a:r>
              <a:rPr lang="fr-FR" sz="4400" dirty="0" smtClean="0">
                <a:latin typeface="Arial Black" pitchFamily="34" charset="0"/>
                <a:cs typeface="Times New Roman" pitchFamily="18" charset="0"/>
              </a:rPr>
              <a:t>Época del ministerio</a:t>
            </a:r>
            <a:endParaRPr lang="fr-FR" sz="4400" dirty="0">
              <a:latin typeface="Arial Black" pitchFamily="34" charset="0"/>
              <a:cs typeface="Times New Roman" pitchFamily="18" charset="0"/>
            </a:endParaRPr>
          </a:p>
          <a:p>
            <a:pPr algn="ctr"/>
            <a:r>
              <a:rPr lang="fr-FR" sz="4400" dirty="0">
                <a:latin typeface="Arial Black" pitchFamily="34" charset="0"/>
                <a:cs typeface="Times New Roman" pitchFamily="18" charset="0"/>
              </a:rPr>
              <a:t> (1700-1706).</a:t>
            </a:r>
          </a:p>
          <a:p>
            <a:pPr algn="ctr" eaLnBrk="0" hangingPunct="0"/>
            <a:r>
              <a:rPr lang="fr-FR" sz="4400" dirty="0">
                <a:latin typeface="Arial Black" pitchFamily="34" charset="0"/>
                <a:cs typeface="Times New Roman" pitchFamily="18" charset="0"/>
              </a:rPr>
              <a:t>	</a:t>
            </a:r>
          </a:p>
          <a:p>
            <a:pPr algn="ctr" eaLnBrk="0" hangingPunct="0"/>
            <a:r>
              <a:rPr lang="fr-FR" sz="4400" dirty="0">
                <a:latin typeface="Arial Black" pitchFamily="34" charset="0"/>
                <a:cs typeface="Times New Roman" pitchFamily="18" charset="0"/>
              </a:rPr>
              <a:t>4.1 </a:t>
            </a:r>
            <a:r>
              <a:rPr lang="fr-FR" sz="4400" i="1" dirty="0" smtClean="0">
                <a:latin typeface="Arial Black" pitchFamily="34" charset="0"/>
                <a:cs typeface="Times New Roman" pitchFamily="18" charset="0"/>
              </a:rPr>
              <a:t>Presencia </a:t>
            </a:r>
            <a:r>
              <a:rPr lang="fr-FR" sz="4400" i="1" dirty="0">
                <a:latin typeface="Arial Black" pitchFamily="34" charset="0"/>
                <a:cs typeface="Times New Roman" pitchFamily="18" charset="0"/>
              </a:rPr>
              <a:t>‘</a:t>
            </a:r>
            <a:r>
              <a:rPr lang="fr-FR" sz="4400" i="1" dirty="0" smtClean="0">
                <a:latin typeface="Arial Black" pitchFamily="34" charset="0"/>
                <a:cs typeface="Times New Roman" pitchFamily="18" charset="0"/>
              </a:rPr>
              <a:t>exterior’ </a:t>
            </a:r>
            <a:endParaRPr lang="fr-FR" sz="4400" i="1" dirty="0">
              <a:latin typeface="Arial Black" pitchFamily="34" charset="0"/>
              <a:cs typeface="Times New Roman" pitchFamily="18" charset="0"/>
            </a:endParaRPr>
          </a:p>
          <a:p>
            <a:pPr algn="ctr" eaLnBrk="0" hangingPunct="0"/>
            <a:r>
              <a:rPr lang="fr-FR" sz="4400" i="1" dirty="0">
                <a:latin typeface="Arial Black" pitchFamily="34" charset="0"/>
                <a:cs typeface="Times New Roman" pitchFamily="18" charset="0"/>
              </a:rPr>
              <a:t>de </a:t>
            </a:r>
            <a:r>
              <a:rPr lang="fr-FR" sz="4400" i="1" dirty="0" smtClean="0">
                <a:latin typeface="Arial Black" pitchFamily="34" charset="0"/>
                <a:cs typeface="Times New Roman" pitchFamily="18" charset="0"/>
              </a:rPr>
              <a:t>María</a:t>
            </a:r>
            <a:endParaRPr lang="fr-FR" sz="4400" i="1" dirty="0">
              <a:latin typeface="Arial Black" pitchFamily="34" charset="0"/>
              <a:cs typeface="Times New Roman" pitchFamily="18" charset="0"/>
            </a:endParaRPr>
          </a:p>
          <a:p>
            <a:pPr algn="ctr" eaLnBrk="0" hangingPunct="0"/>
            <a:r>
              <a:rPr lang="fr-FR" sz="4400" dirty="0">
                <a:latin typeface="Arial Black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60293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181588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800" dirty="0" smtClean="0">
                <a:solidFill>
                  <a:srgbClr val="0070C0"/>
                </a:solidFill>
                <a:latin typeface="Arial Black" pitchFamily="34" charset="0"/>
                <a:cs typeface="+mn-cs"/>
              </a:rPr>
              <a:t>Peregrinaciones</a:t>
            </a:r>
            <a:endParaRPr lang="fr-FR" sz="4800" dirty="0">
              <a:solidFill>
                <a:srgbClr val="0070C0"/>
              </a:solidFill>
              <a:latin typeface="Arial Black" pitchFamily="34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200" dirty="0">
                <a:latin typeface="Arial Black" pitchFamily="34" charset="0"/>
                <a:cs typeface="+mn-cs"/>
              </a:rPr>
              <a:t> </a:t>
            </a:r>
            <a:r>
              <a:rPr lang="fr-FR" sz="3200" dirty="0">
                <a:solidFill>
                  <a:srgbClr val="002060"/>
                </a:solidFill>
                <a:latin typeface="Arial Black" pitchFamily="34" charset="0"/>
                <a:cs typeface="+mn-cs"/>
              </a:rPr>
              <a:t>N.D. des Ardillers, </a:t>
            </a:r>
            <a:r>
              <a:rPr lang="fr-FR" sz="3200" dirty="0" smtClean="0">
                <a:solidFill>
                  <a:srgbClr val="002060"/>
                </a:solidFill>
                <a:latin typeface="Arial Black" pitchFamily="34" charset="0"/>
                <a:cs typeface="+mn-cs"/>
              </a:rPr>
              <a:t>en </a:t>
            </a:r>
            <a:r>
              <a:rPr lang="fr-FR" sz="3200" dirty="0">
                <a:solidFill>
                  <a:srgbClr val="002060"/>
                </a:solidFill>
                <a:latin typeface="Arial Black" pitchFamily="34" charset="0"/>
                <a:cs typeface="+mn-cs"/>
              </a:rPr>
              <a:t>Saumur: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200" dirty="0">
                <a:solidFill>
                  <a:srgbClr val="002060"/>
                </a:solidFill>
                <a:latin typeface="Arial Black" pitchFamily="34" charset="0"/>
                <a:cs typeface="+mn-cs"/>
              </a:rPr>
              <a:t> 4 </a:t>
            </a:r>
            <a:r>
              <a:rPr lang="fr-FR" sz="3200" dirty="0" smtClean="0">
                <a:solidFill>
                  <a:srgbClr val="002060"/>
                </a:solidFill>
                <a:latin typeface="Arial Black" pitchFamily="34" charset="0"/>
                <a:cs typeface="+mn-cs"/>
              </a:rPr>
              <a:t>veces </a:t>
            </a:r>
            <a:r>
              <a:rPr lang="fr-FR" sz="3200" dirty="0">
                <a:solidFill>
                  <a:srgbClr val="002060"/>
                </a:solidFill>
                <a:latin typeface="Arial Black" pitchFamily="34" charset="0"/>
                <a:cs typeface="+mn-cs"/>
              </a:rPr>
              <a:t>en 1700, 1701, 1706, 1716.</a:t>
            </a:r>
            <a:r>
              <a:rPr lang="fr-FR" sz="3200" dirty="0">
                <a:latin typeface="Arial Black" pitchFamily="34" charset="0"/>
                <a:cs typeface="+mn-cs"/>
              </a:rPr>
              <a:t>	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996952"/>
            <a:ext cx="2643758" cy="35250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ChangeArrowheads="1"/>
          </p:cNvSpPr>
          <p:nvPr/>
        </p:nvSpPr>
        <p:spPr bwMode="auto">
          <a:xfrm>
            <a:off x="0" y="5500688"/>
            <a:ext cx="9144000" cy="120015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hangingPunct="0"/>
            <a:r>
              <a:rPr lang="fr-FR" sz="3600" dirty="0">
                <a:solidFill>
                  <a:srgbClr val="C00000"/>
                </a:solidFill>
                <a:latin typeface="Arial Black" pitchFamily="34" charset="0"/>
              </a:rPr>
              <a:t>Lorette, en 1706, en </a:t>
            </a:r>
            <a:r>
              <a:rPr lang="fr-FR" sz="3600" dirty="0" smtClean="0">
                <a:solidFill>
                  <a:srgbClr val="C00000"/>
                </a:solidFill>
                <a:latin typeface="Arial Black" pitchFamily="34" charset="0"/>
              </a:rPr>
              <a:t>ruta hacia Roma. Permanece15 días.</a:t>
            </a:r>
            <a:endParaRPr lang="fr-FR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32770" name="Picture 2" descr="http://upload.wikimedia.org/wikipedia/commons/thumb/b/b4/Vuedeloreto.JPG/270px-Vuedeloreto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00042"/>
            <a:ext cx="3116443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2" name="Picture 4" descr="Fichier:Loreto Basilika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10227" y="655907"/>
            <a:ext cx="3333773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4" name="Picture 6" descr="http://i24.servimg.com/u/f24/09/04/27/32/vg_san1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71802" y="1500174"/>
            <a:ext cx="2786082" cy="4021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5" name="Picture 1" descr="C:\Users\mauriceherault85\Documents\Montfort\Iconographie Montfort\VV3NCACPCF14CAD2TELRCAW2G9VACAYUPH9QCAIQP3RCCA426TDECA1GZ1RACAWCOCDICA39FZK1CAS3DNC2CAHIHERJCAUJMI0UCAE8KI4DCAFS8115CAAU7EWJCAIQ643SCA02OQ9CCAVLG61V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5536" y="3143248"/>
            <a:ext cx="1643074" cy="2383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0" y="1484784"/>
            <a:ext cx="9144000" cy="4247317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5400" dirty="0" smtClean="0">
                <a:solidFill>
                  <a:srgbClr val="7030A0"/>
                </a:solidFill>
                <a:latin typeface="Arial Black" pitchFamily="34" charset="0"/>
              </a:rPr>
              <a:t>Montfort invita </a:t>
            </a:r>
            <a:r>
              <a:rPr lang="fr-FR" sz="5400" dirty="0">
                <a:solidFill>
                  <a:srgbClr val="7030A0"/>
                </a:solidFill>
                <a:latin typeface="Arial Black" pitchFamily="34" charset="0"/>
              </a:rPr>
              <a:t>a</a:t>
            </a:r>
            <a:r>
              <a:rPr lang="fr-FR" sz="5400" dirty="0" smtClean="0">
                <a:solidFill>
                  <a:srgbClr val="7030A0"/>
                </a:solidFill>
                <a:latin typeface="Arial Black" pitchFamily="34" charset="0"/>
              </a:rPr>
              <a:t> ir</a:t>
            </a:r>
            <a:endParaRPr lang="fr-FR" sz="5400" dirty="0">
              <a:solidFill>
                <a:srgbClr val="7030A0"/>
              </a:solidFill>
              <a:latin typeface="Arial Black" pitchFamily="34" charset="0"/>
            </a:endParaRPr>
          </a:p>
          <a:p>
            <a:pPr algn="ctr"/>
            <a:r>
              <a:rPr lang="fr-FR" sz="5400" dirty="0">
                <a:solidFill>
                  <a:srgbClr val="7030A0"/>
                </a:solidFill>
                <a:latin typeface="Arial Black" pitchFamily="34" charset="0"/>
              </a:rPr>
              <a:t>en </a:t>
            </a:r>
            <a:r>
              <a:rPr lang="fr-FR" sz="5400" dirty="0" smtClean="0">
                <a:solidFill>
                  <a:srgbClr val="7030A0"/>
                </a:solidFill>
                <a:latin typeface="Arial Black" pitchFamily="34" charset="0"/>
              </a:rPr>
              <a:t>peregrinación </a:t>
            </a:r>
            <a:endParaRPr lang="fr-FR" sz="5400" dirty="0">
              <a:solidFill>
                <a:srgbClr val="7030A0"/>
              </a:solidFill>
              <a:latin typeface="Arial Black" pitchFamily="34" charset="0"/>
            </a:endParaRPr>
          </a:p>
          <a:p>
            <a:pPr algn="ctr"/>
            <a:r>
              <a:rPr lang="fr-FR" sz="5400" dirty="0">
                <a:solidFill>
                  <a:srgbClr val="7030A0"/>
                </a:solidFill>
                <a:latin typeface="Arial Black" pitchFamily="34" charset="0"/>
              </a:rPr>
              <a:t>a</a:t>
            </a:r>
            <a:r>
              <a:rPr lang="fr-FR" sz="5400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fr-FR" sz="5400" dirty="0">
                <a:solidFill>
                  <a:srgbClr val="7030A0"/>
                </a:solidFill>
                <a:latin typeface="Arial Black" pitchFamily="34" charset="0"/>
              </a:rPr>
              <a:t>un </a:t>
            </a:r>
            <a:r>
              <a:rPr lang="fr-FR" sz="5400" dirty="0" smtClean="0">
                <a:solidFill>
                  <a:srgbClr val="7030A0"/>
                </a:solidFill>
                <a:latin typeface="Arial Black" pitchFamily="34" charset="0"/>
              </a:rPr>
              <a:t>santuario mariano para la renovación de </a:t>
            </a:r>
            <a:r>
              <a:rPr lang="fr-FR" sz="5400" dirty="0">
                <a:solidFill>
                  <a:srgbClr val="7030A0"/>
                </a:solidFill>
                <a:latin typeface="Arial Black" pitchFamily="34" charset="0"/>
              </a:rPr>
              <a:t>la </a:t>
            </a:r>
            <a:r>
              <a:rPr lang="fr-FR" sz="5400" dirty="0" smtClean="0">
                <a:solidFill>
                  <a:srgbClr val="7030A0"/>
                </a:solidFill>
                <a:latin typeface="Arial Black" pitchFamily="34" charset="0"/>
              </a:rPr>
              <a:t>consagración.</a:t>
            </a:r>
            <a:endParaRPr lang="fr-FR" sz="54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http://www.f8au.org/montbernage/Phot.Chap.APT45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8763" cy="68580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</p:pic>
      <p:pic>
        <p:nvPicPr>
          <p:cNvPr id="18435" name="Picture 2" descr="http://www.f8au.org/montbernage/Marie-Jesu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008313"/>
            <a:ext cx="2665413" cy="384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1"/>
          <p:cNvSpPr>
            <a:spLocks noChangeArrowheads="1"/>
          </p:cNvSpPr>
          <p:nvPr/>
        </p:nvSpPr>
        <p:spPr bwMode="auto">
          <a:xfrm>
            <a:off x="0" y="214313"/>
            <a:ext cx="9144000" cy="708025"/>
          </a:xfrm>
          <a:prstGeom prst="rect">
            <a:avLst/>
          </a:prstGeom>
          <a:gradFill rotWithShape="1">
            <a:gsLst>
              <a:gs pos="0">
                <a:srgbClr val="FFFF80"/>
              </a:gs>
              <a:gs pos="50000">
                <a:srgbClr val="FFFFB3"/>
              </a:gs>
              <a:gs pos="100000">
                <a:srgbClr val="FFFFDA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hangingPunct="0"/>
            <a:r>
              <a:rPr lang="fr-FR" sz="2000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fr-FR" sz="2000" dirty="0" smtClean="0">
                <a:solidFill>
                  <a:srgbClr val="C00000"/>
                </a:solidFill>
                <a:latin typeface="Arial Black" pitchFamily="34" charset="0"/>
              </a:rPr>
              <a:t>Crea o restaura santuarios de María </a:t>
            </a:r>
            <a:r>
              <a:rPr lang="fr-FR" sz="2000" dirty="0">
                <a:solidFill>
                  <a:srgbClr val="C00000"/>
                </a:solidFill>
                <a:latin typeface="Arial Black" pitchFamily="34" charset="0"/>
              </a:rPr>
              <a:t>: </a:t>
            </a:r>
          </a:p>
          <a:p>
            <a:pPr algn="ctr" hangingPunct="0"/>
            <a:r>
              <a:rPr lang="fr-FR" sz="2000" dirty="0">
                <a:solidFill>
                  <a:srgbClr val="C00000"/>
                </a:solidFill>
                <a:latin typeface="Arial Black" pitchFamily="34" charset="0"/>
              </a:rPr>
              <a:t>Poitiers, Montbernage </a:t>
            </a:r>
            <a:r>
              <a:rPr lang="fr-FR" sz="2000" dirty="0" smtClean="0">
                <a:solidFill>
                  <a:srgbClr val="C00000"/>
                </a:solidFill>
                <a:latin typeface="Arial Black" pitchFamily="34" charset="0"/>
              </a:rPr>
              <a:t>MARÍA REINA DE LOS CORAZONES</a:t>
            </a:r>
            <a:endParaRPr lang="fr-FR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ChangeArrowheads="1"/>
          </p:cNvSpPr>
          <p:nvPr/>
        </p:nvSpPr>
        <p:spPr bwMode="auto">
          <a:xfrm>
            <a:off x="0" y="5572125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3200" dirty="0">
                <a:solidFill>
                  <a:srgbClr val="002060"/>
                </a:solidFill>
                <a:latin typeface="Arial Black" pitchFamily="34" charset="0"/>
              </a:rPr>
              <a:t>Montfort-sur-Meu, </a:t>
            </a:r>
          </a:p>
          <a:p>
            <a:pPr algn="ctr"/>
            <a:r>
              <a:rPr lang="fr-FR" sz="2800" dirty="0" smtClean="0">
                <a:solidFill>
                  <a:srgbClr val="C00000"/>
                </a:solidFill>
                <a:latin typeface="Arial Black" pitchFamily="34" charset="0"/>
              </a:rPr>
              <a:t>Capilla de la ermita de St Lazare</a:t>
            </a:r>
            <a:endParaRPr lang="fr-FR" sz="2800" dirty="0">
              <a:latin typeface="Constantia" pitchFamily="18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548680"/>
            <a:ext cx="7488832" cy="47928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ChangeArrowheads="1"/>
          </p:cNvSpPr>
          <p:nvPr/>
        </p:nvSpPr>
        <p:spPr bwMode="auto">
          <a:xfrm>
            <a:off x="214313" y="5715000"/>
            <a:ext cx="26431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400">
                <a:latin typeface="Arial Black" pitchFamily="34" charset="0"/>
              </a:rPr>
              <a:t>Nantes </a:t>
            </a:r>
          </a:p>
        </p:txBody>
      </p:sp>
      <p:pic>
        <p:nvPicPr>
          <p:cNvPr id="20483" name="Picture 2" descr="http://t0.gstatic.com/images?q=tbn:ANd9GcTbbcGsA0fHFHuaA-5ztNmuR-ii80IO8pjw2HJ7WyHaqqZo5rqXe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285750"/>
            <a:ext cx="2857500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 descr="http://t1.gstatic.com/images?q=tbn:ANd9GcTaP67-ykKJ91oqy1SVvUDptDD6ZvQZWv-mgTktztTPhDdAV0cZi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75" y="214313"/>
            <a:ext cx="3262313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6" descr="http://t1.gstatic.com/images?q=tbn:ANd9GcTYMFIbg5S7PJ7N2HBvik5YxtWevneWFHTifVtHco0lFP3IY1G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2743200"/>
            <a:ext cx="2714625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8" descr="http://t1.gstatic.com/images?q=tbn:ANd9GcQG6JLwEv9pMDHVjj_7f1hXcZjkUfCGRquimBbwZyW1kjmAzEc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6188" y="4286250"/>
            <a:ext cx="2952750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8" name="ZoneTexte 7"/>
          <p:cNvSpPr txBox="1">
            <a:spLocks noChangeArrowheads="1"/>
          </p:cNvSpPr>
          <p:nvPr/>
        </p:nvSpPr>
        <p:spPr bwMode="auto">
          <a:xfrm>
            <a:off x="3143250" y="1285875"/>
            <a:ext cx="17208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>
                <a:latin typeface="Arial Black" pitchFamily="34" charset="0"/>
              </a:rPr>
              <a:t>La Chèze</a:t>
            </a:r>
          </a:p>
        </p:txBody>
      </p:sp>
      <p:sp>
        <p:nvSpPr>
          <p:cNvPr id="20489" name="Rectangle 8"/>
          <p:cNvSpPr>
            <a:spLocks noChangeArrowheads="1"/>
          </p:cNvSpPr>
          <p:nvPr/>
        </p:nvSpPr>
        <p:spPr bwMode="auto">
          <a:xfrm>
            <a:off x="6286500" y="2500313"/>
            <a:ext cx="24336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>
                <a:latin typeface="Arial Black" pitchFamily="34" charset="0"/>
              </a:rPr>
              <a:t>La Garnache </a:t>
            </a:r>
          </a:p>
        </p:txBody>
      </p:sp>
      <p:sp>
        <p:nvSpPr>
          <p:cNvPr id="20490" name="Rectangle 9"/>
          <p:cNvSpPr>
            <a:spLocks noChangeArrowheads="1"/>
          </p:cNvSpPr>
          <p:nvPr/>
        </p:nvSpPr>
        <p:spPr bwMode="auto">
          <a:xfrm>
            <a:off x="3286125" y="3429000"/>
            <a:ext cx="21320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>
                <a:latin typeface="Arial Black" pitchFamily="34" charset="0"/>
              </a:rPr>
              <a:t>Sallertaine </a:t>
            </a:r>
          </a:p>
        </p:txBody>
      </p:sp>
      <p:sp>
        <p:nvSpPr>
          <p:cNvPr id="20491" name="Rectangle 10"/>
          <p:cNvSpPr>
            <a:spLocks noChangeArrowheads="1"/>
          </p:cNvSpPr>
          <p:nvPr/>
        </p:nvSpPr>
        <p:spPr bwMode="auto">
          <a:xfrm>
            <a:off x="3786188" y="6286500"/>
            <a:ext cx="2857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400">
                <a:latin typeface="Arial Black" pitchFamily="34" charset="0"/>
              </a:rPr>
              <a:t>La Séguinière</a:t>
            </a:r>
            <a:endParaRPr lang="fr-FR" sz="2400">
              <a:latin typeface="Constantia" pitchFamily="18" charset="0"/>
            </a:endParaRPr>
          </a:p>
        </p:txBody>
      </p:sp>
      <p:pic>
        <p:nvPicPr>
          <p:cNvPr id="20492" name="il_fi" descr="ANd9GcSTlOTKOThOKLWEqPG0aa0uVOwWNBCsZSWzQ8JvpAS-Ge8wnjPu-Q&amp;t=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214289"/>
            <a:ext cx="1178949" cy="2433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3" name="il_fi" descr="photo_laseguiniere_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43702" y="3619500"/>
            <a:ext cx="19050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ZoneTexte 12"/>
          <p:cNvSpPr txBox="1">
            <a:spLocks noChangeArrowheads="1"/>
          </p:cNvSpPr>
          <p:nvPr/>
        </p:nvSpPr>
        <p:spPr bwMode="auto">
          <a:xfrm>
            <a:off x="23618" y="857250"/>
            <a:ext cx="437395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2800" dirty="0" smtClean="0">
                <a:latin typeface="Arial Black" pitchFamily="34" charset="0"/>
              </a:rPr>
              <a:t>Diócesis </a:t>
            </a:r>
            <a:r>
              <a:rPr lang="fr-FR" sz="2800" dirty="0">
                <a:latin typeface="Arial Black" pitchFamily="34" charset="0"/>
              </a:rPr>
              <a:t>de Nantes  </a:t>
            </a:r>
          </a:p>
          <a:p>
            <a:pPr algn="ctr"/>
            <a:r>
              <a:rPr lang="fr-FR" sz="2800" dirty="0" smtClean="0">
                <a:latin typeface="Arial Black" pitchFamily="34" charset="0"/>
              </a:rPr>
              <a:t>Ej. en </a:t>
            </a:r>
            <a:r>
              <a:rPr lang="fr-FR" sz="2800" dirty="0">
                <a:latin typeface="Arial Black" pitchFamily="34" charset="0"/>
              </a:rPr>
              <a:t>la Chevrolière </a:t>
            </a:r>
          </a:p>
          <a:p>
            <a:pPr algn="ctr"/>
            <a:endParaRPr lang="fr-FR" sz="2800" i="1" dirty="0">
              <a:latin typeface="Arial Black" pitchFamily="34" charset="0"/>
            </a:endParaRPr>
          </a:p>
          <a:p>
            <a:pPr algn="ctr"/>
            <a:r>
              <a:rPr lang="fr-FR" sz="2800" i="1" dirty="0" smtClean="0">
                <a:latin typeface="Arial Black" pitchFamily="34" charset="0"/>
              </a:rPr>
              <a:t>Misión </a:t>
            </a:r>
            <a:r>
              <a:rPr lang="fr-FR" sz="2800" i="1" dirty="0">
                <a:latin typeface="Arial Black" pitchFamily="34" charset="0"/>
              </a:rPr>
              <a:t>de 1708</a:t>
            </a:r>
          </a:p>
        </p:txBody>
      </p:sp>
      <p:sp>
        <p:nvSpPr>
          <p:cNvPr id="21507" name="ZoneTexte 13"/>
          <p:cNvSpPr txBox="1">
            <a:spLocks noChangeArrowheads="1"/>
          </p:cNvSpPr>
          <p:nvPr/>
        </p:nvSpPr>
        <p:spPr bwMode="auto">
          <a:xfrm>
            <a:off x="571500" y="3749675"/>
            <a:ext cx="7875588" cy="3108543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800" b="1" dirty="0">
                <a:solidFill>
                  <a:srgbClr val="002060"/>
                </a:solidFill>
                <a:latin typeface="Copperplate Gothic Bold" pitchFamily="34" charset="0"/>
              </a:rPr>
              <a:t>« C’est auprès d’elle</a:t>
            </a:r>
          </a:p>
          <a:p>
            <a:pPr algn="ctr"/>
            <a:r>
              <a:rPr lang="fr-FR" sz="2800" b="1" dirty="0" smtClean="0">
                <a:solidFill>
                  <a:srgbClr val="002060"/>
                </a:solidFill>
                <a:latin typeface="Copperplate Gothic Bold" pitchFamily="34" charset="0"/>
              </a:rPr>
              <a:t>Descansemos en sus obras,</a:t>
            </a:r>
            <a:endParaRPr lang="fr-FR" sz="2800" b="1" dirty="0">
              <a:solidFill>
                <a:srgbClr val="002060"/>
              </a:solidFill>
              <a:latin typeface="Copperplate Gothic Bold" pitchFamily="34" charset="0"/>
            </a:endParaRPr>
          </a:p>
          <a:p>
            <a:pPr algn="ctr"/>
            <a:r>
              <a:rPr lang="fr-FR" sz="2800" b="1" dirty="0" smtClean="0">
                <a:solidFill>
                  <a:srgbClr val="002060"/>
                </a:solidFill>
                <a:latin typeface="Copperplate Gothic Bold" pitchFamily="34" charset="0"/>
              </a:rPr>
              <a:t>Refugiémonos de todos los males,</a:t>
            </a:r>
            <a:endParaRPr lang="fr-FR" sz="2800" b="1" dirty="0">
              <a:solidFill>
                <a:srgbClr val="002060"/>
              </a:solidFill>
              <a:latin typeface="Copperplate Gothic Bold" pitchFamily="34" charset="0"/>
            </a:endParaRPr>
          </a:p>
          <a:p>
            <a:pPr algn="ctr"/>
            <a:r>
              <a:rPr lang="fr-FR" sz="2800" b="1" dirty="0">
                <a:solidFill>
                  <a:srgbClr val="002060"/>
                </a:solidFill>
                <a:latin typeface="Copperplate Gothic Bold" pitchFamily="34" charset="0"/>
              </a:rPr>
              <a:t>Que </a:t>
            </a:r>
            <a:r>
              <a:rPr lang="fr-FR" sz="2800" b="1" dirty="0" smtClean="0">
                <a:solidFill>
                  <a:srgbClr val="002060"/>
                </a:solidFill>
                <a:latin typeface="Copperplate Gothic Bold" pitchFamily="34" charset="0"/>
              </a:rPr>
              <a:t>el fiel</a:t>
            </a:r>
            <a:endParaRPr lang="fr-FR" sz="2800" b="1" dirty="0">
              <a:solidFill>
                <a:srgbClr val="002060"/>
              </a:solidFill>
              <a:latin typeface="Copperplate Gothic Bold" pitchFamily="34" charset="0"/>
            </a:endParaRPr>
          </a:p>
          <a:p>
            <a:pPr algn="ctr"/>
            <a:r>
              <a:rPr lang="fr-FR" sz="2800" b="1" dirty="0" smtClean="0">
                <a:solidFill>
                  <a:srgbClr val="002060"/>
                </a:solidFill>
                <a:latin typeface="Copperplate Gothic Bold" pitchFamily="34" charset="0"/>
              </a:rPr>
              <a:t>Saboree una alegría inmortal.</a:t>
            </a:r>
            <a:endParaRPr lang="fr-FR" sz="2800" b="1" dirty="0">
              <a:solidFill>
                <a:srgbClr val="002060"/>
              </a:solidFill>
              <a:latin typeface="Copperplate Gothic Bold" pitchFamily="34" charset="0"/>
            </a:endParaRPr>
          </a:p>
          <a:p>
            <a:pPr algn="ctr"/>
            <a:r>
              <a:rPr lang="fr-FR" sz="2800" b="1" dirty="0" smtClean="0">
                <a:solidFill>
                  <a:srgbClr val="002060"/>
                </a:solidFill>
                <a:latin typeface="Copperplate Gothic Bold" pitchFamily="34" charset="0"/>
              </a:rPr>
              <a:t>¡Qué dulce, qué dulce!</a:t>
            </a:r>
            <a:endParaRPr lang="fr-FR" sz="2800" b="1" dirty="0">
              <a:solidFill>
                <a:srgbClr val="002060"/>
              </a:solidFill>
              <a:latin typeface="Copperplate Gothic Bold" pitchFamily="34" charset="0"/>
            </a:endParaRPr>
          </a:p>
          <a:p>
            <a:pPr algn="ctr"/>
            <a:r>
              <a:rPr lang="fr-FR" sz="2800" b="1" dirty="0" smtClean="0">
                <a:solidFill>
                  <a:srgbClr val="002060"/>
                </a:solidFill>
                <a:latin typeface="Copperplate Gothic Bold" pitchFamily="34" charset="0"/>
              </a:rPr>
              <a:t>Ocultémonos, pues, a su sombra.</a:t>
            </a:r>
            <a:endParaRPr lang="fr-FR" sz="2800" b="1" dirty="0">
              <a:solidFill>
                <a:srgbClr val="002060"/>
              </a:solidFill>
              <a:latin typeface="Copperplate Gothic Bold" pitchFamily="34" charset="0"/>
            </a:endParaRPr>
          </a:p>
        </p:txBody>
      </p:sp>
      <p:sp>
        <p:nvSpPr>
          <p:cNvPr id="21508" name="Rectangle 14"/>
          <p:cNvSpPr>
            <a:spLocks noChangeArrowheads="1"/>
          </p:cNvSpPr>
          <p:nvPr/>
        </p:nvSpPr>
        <p:spPr bwMode="auto">
          <a:xfrm>
            <a:off x="1428728" y="3143248"/>
            <a:ext cx="6340475" cy="1077218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3200" dirty="0" smtClean="0">
                <a:solidFill>
                  <a:srgbClr val="002060"/>
                </a:solidFill>
                <a:latin typeface="Copperplate Gothic Bold" pitchFamily="34" charset="0"/>
              </a:rPr>
              <a:t>En </a:t>
            </a:r>
            <a:r>
              <a:rPr lang="fr-FR" sz="3200" dirty="0">
                <a:solidFill>
                  <a:srgbClr val="002060"/>
                </a:solidFill>
                <a:latin typeface="Copperplate Gothic Bold" pitchFamily="34" charset="0"/>
              </a:rPr>
              <a:t>Notre Dame des Ombres</a:t>
            </a:r>
          </a:p>
        </p:txBody>
      </p:sp>
      <p:pic>
        <p:nvPicPr>
          <p:cNvPr id="21509" name="Picture 4" descr="http://t0.gstatic.com/images?q=tbn:ANd9GcSsfGS4n5TyM95wTrjQQk2gf1fdCCN-AKfYRQtOKiGOaportYE7XQ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643438" y="0"/>
            <a:ext cx="4071937" cy="3009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ChangeArrowheads="1"/>
          </p:cNvSpPr>
          <p:nvPr/>
        </p:nvSpPr>
        <p:spPr bwMode="auto">
          <a:xfrm>
            <a:off x="0" y="116632"/>
            <a:ext cx="9144000" cy="830997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89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hangingPunct="0"/>
            <a:r>
              <a:rPr lang="fr-FR" sz="2400" dirty="0" smtClean="0">
                <a:latin typeface="Arial Black" pitchFamily="34" charset="0"/>
              </a:rPr>
              <a:t>Lugar de María en la renovación de las promesas del bautismo.</a:t>
            </a:r>
            <a:endParaRPr lang="fr-FR" sz="2400" dirty="0">
              <a:latin typeface="Arial Black" pitchFamily="34" charset="0"/>
            </a:endParaRPr>
          </a:p>
        </p:txBody>
      </p:sp>
      <p:sp>
        <p:nvSpPr>
          <p:cNvPr id="22532" name="ZoneTexte 4"/>
          <p:cNvSpPr txBox="1">
            <a:spLocks noChangeArrowheads="1"/>
          </p:cNvSpPr>
          <p:nvPr/>
        </p:nvSpPr>
        <p:spPr bwMode="auto">
          <a:xfrm>
            <a:off x="3313561" y="2924944"/>
            <a:ext cx="6062878" cy="37856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81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2400" dirty="0">
                <a:solidFill>
                  <a:srgbClr val="002060"/>
                </a:solidFill>
                <a:latin typeface="Lucida Calligraphy" panose="03010101010101010101" pitchFamily="66" charset="0"/>
              </a:rPr>
              <a:t>… </a:t>
            </a:r>
            <a:r>
              <a:rPr lang="fr-FR" sz="2400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Oh María… </a:t>
            </a:r>
            <a:endParaRPr lang="fr-FR" sz="2400" dirty="0">
              <a:solidFill>
                <a:srgbClr val="002060"/>
              </a:solidFill>
              <a:latin typeface="Lucida Calligraphy" panose="03010101010101010101" pitchFamily="66" charset="0"/>
            </a:endParaRPr>
          </a:p>
          <a:p>
            <a:pPr algn="ctr"/>
            <a:r>
              <a:rPr lang="fr-FR" sz="2400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renuevo entre tus manos </a:t>
            </a:r>
          </a:p>
          <a:p>
            <a:pPr algn="ctr"/>
            <a:r>
              <a:rPr lang="fr-FR" sz="2400" dirty="0">
                <a:solidFill>
                  <a:srgbClr val="002060"/>
                </a:solidFill>
                <a:latin typeface="Lucida Calligraphy" panose="03010101010101010101" pitchFamily="66" charset="0"/>
              </a:rPr>
              <a:t>l</a:t>
            </a:r>
            <a:r>
              <a:rPr lang="fr-FR" sz="2400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os compromisos de mi baustismo</a:t>
            </a:r>
            <a:endParaRPr lang="fr-FR" sz="2400" dirty="0">
              <a:solidFill>
                <a:srgbClr val="002060"/>
              </a:solidFill>
              <a:latin typeface="Lucida Calligraphy" panose="03010101010101010101" pitchFamily="66" charset="0"/>
            </a:endParaRPr>
          </a:p>
          <a:p>
            <a:pPr algn="ctr"/>
            <a:r>
              <a:rPr lang="fr-FR" sz="2400" dirty="0">
                <a:solidFill>
                  <a:srgbClr val="002060"/>
                </a:solidFill>
                <a:latin typeface="Lucida Calligraphy" panose="03010101010101010101" pitchFamily="66" charset="0"/>
              </a:rPr>
              <a:t>y</a:t>
            </a:r>
            <a:r>
              <a:rPr lang="fr-FR" sz="2400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 me doy por entero</a:t>
            </a:r>
            <a:endParaRPr lang="fr-FR" sz="2400" dirty="0">
              <a:solidFill>
                <a:srgbClr val="002060"/>
              </a:solidFill>
              <a:latin typeface="Lucida Calligraphy" panose="03010101010101010101" pitchFamily="66" charset="0"/>
            </a:endParaRPr>
          </a:p>
          <a:p>
            <a:pPr algn="ctr"/>
            <a:r>
              <a:rPr lang="fr-FR" sz="2400" dirty="0">
                <a:solidFill>
                  <a:srgbClr val="002060"/>
                </a:solidFill>
                <a:latin typeface="Lucida Calligraphy" panose="03010101010101010101" pitchFamily="66" charset="0"/>
              </a:rPr>
              <a:t>a</a:t>
            </a:r>
            <a:r>
              <a:rPr lang="fr-FR" sz="2400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 Jesucristo, </a:t>
            </a:r>
          </a:p>
          <a:p>
            <a:pPr algn="ctr"/>
            <a:r>
              <a:rPr lang="fr-FR" sz="2400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la Sabiduría encarnada,</a:t>
            </a:r>
            <a:endParaRPr lang="fr-FR" sz="2400" dirty="0">
              <a:solidFill>
                <a:srgbClr val="002060"/>
              </a:solidFill>
              <a:latin typeface="Lucida Calligraphy" panose="03010101010101010101" pitchFamily="66" charset="0"/>
            </a:endParaRPr>
          </a:p>
          <a:p>
            <a:pPr algn="ctr"/>
            <a:r>
              <a:rPr lang="fr-FR" sz="2400" dirty="0">
                <a:solidFill>
                  <a:srgbClr val="002060"/>
                </a:solidFill>
                <a:latin typeface="Lucida Calligraphy" panose="03010101010101010101" pitchFamily="66" charset="0"/>
              </a:rPr>
              <a:t>p</a:t>
            </a:r>
            <a:r>
              <a:rPr lang="fr-FR" sz="2400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ara serle más fiel,</a:t>
            </a:r>
            <a:endParaRPr lang="fr-FR" sz="2400" dirty="0">
              <a:solidFill>
                <a:srgbClr val="002060"/>
              </a:solidFill>
              <a:latin typeface="Lucida Calligraphy" panose="03010101010101010101" pitchFamily="66" charset="0"/>
            </a:endParaRPr>
          </a:p>
          <a:p>
            <a:pPr algn="ctr"/>
            <a:r>
              <a:rPr lang="fr-FR" sz="2400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llevando mi cruz en su seguimiento,</a:t>
            </a:r>
            <a:endParaRPr lang="fr-FR" sz="2400" dirty="0">
              <a:solidFill>
                <a:srgbClr val="002060"/>
              </a:solidFill>
              <a:latin typeface="Lucida Calligraphy" panose="03010101010101010101" pitchFamily="66" charset="0"/>
            </a:endParaRPr>
          </a:p>
          <a:p>
            <a:pPr algn="ctr"/>
            <a:r>
              <a:rPr lang="fr-FR" sz="2400" dirty="0">
                <a:solidFill>
                  <a:srgbClr val="002060"/>
                </a:solidFill>
                <a:latin typeface="Lucida Calligraphy" panose="03010101010101010101" pitchFamily="66" charset="0"/>
              </a:rPr>
              <a:t>t</a:t>
            </a:r>
            <a:r>
              <a:rPr lang="fr-FR" sz="2400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odos los días de mi vida….</a:t>
            </a:r>
            <a:endParaRPr lang="fr-FR" sz="2400" dirty="0">
              <a:solidFill>
                <a:srgbClr val="002060"/>
              </a:solidFill>
              <a:latin typeface="Lucida Calligraphy" panose="03010101010101010101" pitchFamily="66" charset="0"/>
            </a:endParaRPr>
          </a:p>
          <a:p>
            <a:pPr algn="ctr"/>
            <a:r>
              <a:rPr lang="fr-FR" sz="2400" dirty="0">
                <a:latin typeface="Arial Black" pitchFamily="34" charset="0"/>
              </a:rPr>
              <a:t> 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46"/>
          <a:stretch/>
        </p:blipFill>
        <p:spPr>
          <a:xfrm>
            <a:off x="132418" y="1700808"/>
            <a:ext cx="3200345" cy="44880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ChangeArrowheads="1"/>
          </p:cNvSpPr>
          <p:nvPr/>
        </p:nvSpPr>
        <p:spPr bwMode="auto">
          <a:xfrm>
            <a:off x="2071670" y="0"/>
            <a:ext cx="4929188" cy="6247864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hangingPunct="0"/>
            <a:r>
              <a:rPr lang="fr-FR" sz="3600" dirty="0" smtClean="0">
                <a:solidFill>
                  <a:srgbClr val="C00000"/>
                </a:solidFill>
                <a:latin typeface="Arial Black" pitchFamily="34" charset="0"/>
              </a:rPr>
              <a:t>El </a:t>
            </a:r>
            <a:r>
              <a:rPr lang="fr-FR" sz="3600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fr-FR" sz="4000" dirty="0" smtClean="0">
                <a:solidFill>
                  <a:srgbClr val="C00000"/>
                </a:solidFill>
                <a:latin typeface="Arial Black" pitchFamily="34" charset="0"/>
              </a:rPr>
              <a:t>rosario </a:t>
            </a:r>
            <a:endParaRPr lang="fr-FR" sz="4000" dirty="0">
              <a:solidFill>
                <a:srgbClr val="C00000"/>
              </a:solidFill>
              <a:latin typeface="Arial Black" pitchFamily="34" charset="0"/>
            </a:endParaRPr>
          </a:p>
          <a:p>
            <a:pPr algn="ctr" hangingPunct="0"/>
            <a:r>
              <a:rPr lang="fr-FR" sz="4000" dirty="0">
                <a:solidFill>
                  <a:srgbClr val="C00000"/>
                </a:solidFill>
                <a:latin typeface="Arial Black" pitchFamily="34" charset="0"/>
              </a:rPr>
              <a:t>(</a:t>
            </a:r>
            <a:r>
              <a:rPr lang="fr-FR" sz="4000" dirty="0" smtClean="0">
                <a:solidFill>
                  <a:srgbClr val="C00000"/>
                </a:solidFill>
                <a:latin typeface="Arial Black" pitchFamily="34" charset="0"/>
              </a:rPr>
              <a:t>o el rezo)</a:t>
            </a:r>
            <a:endParaRPr lang="fr-FR" sz="4000" dirty="0">
              <a:solidFill>
                <a:srgbClr val="C00000"/>
              </a:solidFill>
              <a:latin typeface="Arial Black" pitchFamily="34" charset="0"/>
            </a:endParaRPr>
          </a:p>
          <a:p>
            <a:pPr algn="ctr" hangingPunct="0"/>
            <a:r>
              <a:rPr lang="fr-FR" sz="4000" dirty="0">
                <a:solidFill>
                  <a:srgbClr val="C00000"/>
                </a:solidFill>
                <a:latin typeface="Arial Black" pitchFamily="34" charset="0"/>
              </a:rPr>
              <a:t>u</a:t>
            </a:r>
            <a:r>
              <a:rPr lang="fr-FR" sz="4000" dirty="0" smtClean="0">
                <a:solidFill>
                  <a:srgbClr val="C00000"/>
                </a:solidFill>
                <a:latin typeface="Arial Black" pitchFamily="34" charset="0"/>
              </a:rPr>
              <a:t>na oración,</a:t>
            </a:r>
            <a:endParaRPr lang="fr-FR" sz="4000" dirty="0">
              <a:solidFill>
                <a:srgbClr val="C00000"/>
              </a:solidFill>
              <a:latin typeface="Arial Black" pitchFamily="34" charset="0"/>
            </a:endParaRPr>
          </a:p>
          <a:p>
            <a:pPr algn="ctr" hangingPunct="0"/>
            <a:r>
              <a:rPr lang="fr-FR" sz="4000" dirty="0" smtClean="0">
                <a:solidFill>
                  <a:srgbClr val="C00000"/>
                </a:solidFill>
                <a:latin typeface="Arial Black" pitchFamily="34" charset="0"/>
              </a:rPr>
              <a:t>una pedagogía sencilla,</a:t>
            </a:r>
            <a:endParaRPr lang="fr-FR" sz="4000" dirty="0">
              <a:solidFill>
                <a:srgbClr val="C00000"/>
              </a:solidFill>
              <a:latin typeface="Arial Black" pitchFamily="34" charset="0"/>
            </a:endParaRPr>
          </a:p>
          <a:p>
            <a:pPr algn="ctr" hangingPunct="0"/>
            <a:r>
              <a:rPr lang="fr-FR" sz="4000" dirty="0">
                <a:solidFill>
                  <a:srgbClr val="C00000"/>
                </a:solidFill>
                <a:latin typeface="Arial Black" pitchFamily="34" charset="0"/>
              </a:rPr>
              <a:t>p</a:t>
            </a:r>
            <a:r>
              <a:rPr lang="fr-FR" sz="4000" dirty="0" smtClean="0">
                <a:solidFill>
                  <a:srgbClr val="C00000"/>
                </a:solidFill>
                <a:latin typeface="Arial Black" pitchFamily="34" charset="0"/>
              </a:rPr>
              <a:t>opular,</a:t>
            </a:r>
            <a:endParaRPr lang="fr-FR" sz="4000" dirty="0">
              <a:solidFill>
                <a:srgbClr val="C00000"/>
              </a:solidFill>
              <a:latin typeface="Arial Black" pitchFamily="34" charset="0"/>
            </a:endParaRPr>
          </a:p>
          <a:p>
            <a:pPr algn="ctr" hangingPunct="0"/>
            <a:r>
              <a:rPr lang="fr-FR" sz="4000" dirty="0" smtClean="0">
                <a:solidFill>
                  <a:srgbClr val="C00000"/>
                </a:solidFill>
                <a:latin typeface="Arial Black" pitchFamily="34" charset="0"/>
              </a:rPr>
              <a:t>para ayudar a contemplar</a:t>
            </a:r>
            <a:endParaRPr lang="fr-FR" sz="4000" dirty="0">
              <a:solidFill>
                <a:srgbClr val="C00000"/>
              </a:solidFill>
              <a:latin typeface="Arial Black" pitchFamily="34" charset="0"/>
            </a:endParaRPr>
          </a:p>
          <a:p>
            <a:pPr algn="ctr" hangingPunct="0"/>
            <a:r>
              <a:rPr lang="fr-FR" sz="4000" dirty="0" smtClean="0">
                <a:solidFill>
                  <a:srgbClr val="C00000"/>
                </a:solidFill>
                <a:latin typeface="Arial Black" pitchFamily="34" charset="0"/>
              </a:rPr>
              <a:t>los Misterios </a:t>
            </a:r>
            <a:r>
              <a:rPr lang="fr-FR" sz="4000" dirty="0">
                <a:solidFill>
                  <a:srgbClr val="C00000"/>
                </a:solidFill>
                <a:latin typeface="Arial Black" pitchFamily="34" charset="0"/>
              </a:rPr>
              <a:t>de la </a:t>
            </a:r>
            <a:r>
              <a:rPr lang="fr-FR" sz="4000" dirty="0" smtClean="0">
                <a:solidFill>
                  <a:srgbClr val="C00000"/>
                </a:solidFill>
                <a:latin typeface="Arial Black" pitchFamily="34" charset="0"/>
              </a:rPr>
              <a:t>vida </a:t>
            </a:r>
            <a:r>
              <a:rPr lang="fr-FR" sz="4000" dirty="0">
                <a:solidFill>
                  <a:srgbClr val="C00000"/>
                </a:solidFill>
                <a:latin typeface="Arial Black" pitchFamily="34" charset="0"/>
              </a:rPr>
              <a:t>de </a:t>
            </a:r>
            <a:r>
              <a:rPr lang="fr-FR" sz="4000" dirty="0" smtClean="0">
                <a:solidFill>
                  <a:srgbClr val="C00000"/>
                </a:solidFill>
                <a:latin typeface="Arial Black" pitchFamily="34" charset="0"/>
              </a:rPr>
              <a:t>Jesús</a:t>
            </a:r>
            <a:r>
              <a:rPr lang="fr-FR" sz="4000" dirty="0"/>
              <a:t>.</a:t>
            </a:r>
          </a:p>
        </p:txBody>
      </p:sp>
      <p:pic>
        <p:nvPicPr>
          <p:cNvPr id="23554" name="Picture 3" descr="http://t0.gstatic.com/images?q=tbn:ANd9GcRSnHMBs0V8HMyL15dcMt522hRlBs7hl3A18O7abCSrJ1J4d2XANQ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2214554"/>
            <a:ext cx="2286000" cy="293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5" name="Picture 1" descr="C:\Users\mauriceherault85\Documents\Montfort\Iconographie Montfort\St-Louis-Marie-de-Montfort-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5462" y="571480"/>
            <a:ext cx="2268538" cy="3887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http://www.paul-guillon.fr/anthologie/schehade/schehade-ima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809142"/>
            <a:ext cx="8286808" cy="6048858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-468560" y="142852"/>
            <a:ext cx="9937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latin typeface="Arial Black" pitchFamily="34" charset="0"/>
              </a:rPr>
              <a:t>25 marzo fiesta de la ANUNCIACIÓN</a:t>
            </a:r>
            <a:endParaRPr lang="fr-FR" sz="32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6" descr="http://t2.gstatic.com/images?q=tbn:ANd9GcREZkwPek7zuSxkmIyMbMbzKPWkGJhh3i4ZVTq1Qb7qyca3imJW-LfvjlUX"/>
          <p:cNvPicPr>
            <a:picLocks noChangeAspect="1" noChangeArrowheads="1"/>
          </p:cNvPicPr>
          <p:nvPr/>
        </p:nvPicPr>
        <p:blipFill rotWithShape="1">
          <a:blip r:embed="rId2">
            <a:lum bright="30000" contrast="30000"/>
          </a:blip>
          <a:srcRect l="33853" r="34255"/>
          <a:stretch/>
        </p:blipFill>
        <p:spPr bwMode="auto">
          <a:xfrm>
            <a:off x="2686958" y="543869"/>
            <a:ext cx="1944216" cy="3584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Rectangle 2"/>
          <p:cNvSpPr>
            <a:spLocks noChangeArrowheads="1"/>
          </p:cNvSpPr>
          <p:nvPr/>
        </p:nvSpPr>
        <p:spPr bwMode="auto">
          <a:xfrm>
            <a:off x="4631175" y="1124744"/>
            <a:ext cx="4512826" cy="4401205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hangingPunct="0"/>
            <a:r>
              <a:rPr lang="fr-FR" sz="3200" dirty="0">
                <a:solidFill>
                  <a:srgbClr val="0070C0"/>
                </a:solidFill>
                <a:latin typeface="Arial Black" pitchFamily="34" charset="0"/>
              </a:rPr>
              <a:t> </a:t>
            </a:r>
          </a:p>
          <a:p>
            <a:pPr algn="ctr" hangingPunct="0"/>
            <a:r>
              <a:rPr lang="fr-FR" sz="3600" dirty="0" smtClean="0">
                <a:solidFill>
                  <a:srgbClr val="0070C0"/>
                </a:solidFill>
                <a:latin typeface="Arial Black" pitchFamily="34" charset="0"/>
              </a:rPr>
              <a:t>Llevaba constantemente con él</a:t>
            </a:r>
            <a:endParaRPr lang="fr-FR" sz="3600" dirty="0">
              <a:solidFill>
                <a:srgbClr val="0070C0"/>
              </a:solidFill>
              <a:latin typeface="Arial Black" pitchFamily="34" charset="0"/>
            </a:endParaRPr>
          </a:p>
          <a:p>
            <a:pPr algn="ctr" hangingPunct="0"/>
            <a:r>
              <a:rPr lang="fr-FR" sz="3600" dirty="0" smtClean="0">
                <a:solidFill>
                  <a:srgbClr val="0070C0"/>
                </a:solidFill>
                <a:latin typeface="Arial Black" pitchFamily="34" charset="0"/>
              </a:rPr>
              <a:t>una pequeña estatua </a:t>
            </a:r>
            <a:endParaRPr lang="fr-FR" sz="3600" dirty="0">
              <a:solidFill>
                <a:srgbClr val="0070C0"/>
              </a:solidFill>
              <a:latin typeface="Arial Black" pitchFamily="34" charset="0"/>
            </a:endParaRPr>
          </a:p>
          <a:p>
            <a:pPr algn="ctr" hangingPunct="0"/>
            <a:r>
              <a:rPr lang="fr-FR" sz="3600" dirty="0">
                <a:solidFill>
                  <a:srgbClr val="0070C0"/>
                </a:solidFill>
                <a:latin typeface="Arial Black" pitchFamily="34" charset="0"/>
              </a:rPr>
              <a:t>de la </a:t>
            </a:r>
            <a:r>
              <a:rPr lang="fr-FR" sz="3600" dirty="0" smtClean="0">
                <a:solidFill>
                  <a:srgbClr val="0070C0"/>
                </a:solidFill>
                <a:latin typeface="Arial Black" pitchFamily="34" charset="0"/>
              </a:rPr>
              <a:t>Virgen.</a:t>
            </a:r>
            <a:endParaRPr lang="fr-FR" sz="3600" dirty="0">
              <a:solidFill>
                <a:srgbClr val="0070C0"/>
              </a:solidFill>
              <a:latin typeface="Arial Black" pitchFamily="34" charset="0"/>
            </a:endParaRPr>
          </a:p>
          <a:p>
            <a:pPr algn="ctr" hangingPunct="0"/>
            <a:endParaRPr lang="fr-FR" sz="3200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3" y="1857073"/>
            <a:ext cx="2670515" cy="4543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ChangeArrowheads="1"/>
          </p:cNvSpPr>
          <p:nvPr/>
        </p:nvSpPr>
        <p:spPr bwMode="auto">
          <a:xfrm>
            <a:off x="-71422" y="5537450"/>
            <a:ext cx="9396536" cy="120032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3600" dirty="0" smtClean="0">
                <a:solidFill>
                  <a:srgbClr val="002060"/>
                </a:solidFill>
                <a:latin typeface="Arial Black" pitchFamily="34" charset="0"/>
              </a:rPr>
              <a:t>El lugar de María en su predicación</a:t>
            </a:r>
            <a:r>
              <a:rPr lang="fr-FR" sz="3600" dirty="0">
                <a:solidFill>
                  <a:srgbClr val="002060"/>
                </a:solidFill>
                <a:latin typeface="Arial Black" pitchFamily="34" charset="0"/>
              </a:rPr>
              <a:t>, </a:t>
            </a:r>
          </a:p>
          <a:p>
            <a:pPr algn="ctr"/>
            <a:r>
              <a:rPr lang="fr-FR" sz="3600" dirty="0" smtClean="0">
                <a:solidFill>
                  <a:srgbClr val="002060"/>
                </a:solidFill>
                <a:latin typeface="Arial Black" pitchFamily="34" charset="0"/>
              </a:rPr>
              <a:t>sus cartas, sus escritos</a:t>
            </a:r>
            <a:r>
              <a:rPr lang="fr-FR" sz="3600" dirty="0">
                <a:solidFill>
                  <a:srgbClr val="002060"/>
                </a:solidFill>
                <a:latin typeface="Arial Black" pitchFamily="34" charset="0"/>
              </a:rPr>
              <a:t>. </a:t>
            </a:r>
          </a:p>
        </p:txBody>
      </p:sp>
      <p:pic>
        <p:nvPicPr>
          <p:cNvPr id="25603" name="Picture 1" descr="C:\Users\mauriceherault85\Documents\Montfort\Iconographie Montfort\Montfort%20preaching%202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298"/>
            <a:ext cx="2885969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4" name="Picture 2" descr="C:\Users\mauriceherault85\Documents\Montfort\Iconographie Montfort\HPBVCAZZ1U81CAY7R6CUCABVMWXWCAJ70H0OCANJOC8WCALKE90ICA75FNQECAAC53R3CAO3N293CAXCPJFUCAK7TP8CCAYKXVTICATZNVJ8CA8AJ0YNCAEER03RCAL27U9UCA3AOJANCA1XYQVQ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928688"/>
            <a:ext cx="2357422" cy="3595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3" descr="C:\Users\mauriceherault85\Documents\Montfort\Iconographie Montfort\082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0"/>
            <a:ext cx="4071966" cy="5617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ChangeArrowheads="1"/>
          </p:cNvSpPr>
          <p:nvPr/>
        </p:nvSpPr>
        <p:spPr bwMode="auto">
          <a:xfrm>
            <a:off x="0" y="285750"/>
            <a:ext cx="9144000" cy="95410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070C0"/>
                </a:solidFill>
                <a:latin typeface="Arial Black" pitchFamily="34" charset="0"/>
              </a:rPr>
              <a:t>La </a:t>
            </a:r>
            <a:r>
              <a:rPr lang="fr-FR" sz="2400" dirty="0" smtClean="0">
                <a:solidFill>
                  <a:srgbClr val="0070C0"/>
                </a:solidFill>
                <a:latin typeface="Arial Black" pitchFamily="34" charset="0"/>
              </a:rPr>
              <a:t>Compañía  </a:t>
            </a:r>
            <a:r>
              <a:rPr lang="fr-FR" sz="2400" dirty="0">
                <a:solidFill>
                  <a:srgbClr val="0070C0"/>
                </a:solidFill>
                <a:latin typeface="Arial Black" pitchFamily="34" charset="0"/>
              </a:rPr>
              <a:t>de </a:t>
            </a:r>
            <a:r>
              <a:rPr lang="fr-FR" sz="2400" dirty="0" smtClean="0">
                <a:solidFill>
                  <a:srgbClr val="0070C0"/>
                </a:solidFill>
                <a:latin typeface="Arial Black" pitchFamily="34" charset="0"/>
              </a:rPr>
              <a:t>María</a:t>
            </a:r>
          </a:p>
          <a:p>
            <a:pPr algn="ctr"/>
            <a:r>
              <a:rPr lang="fr-FR" sz="3200" b="1" i="1" dirty="0" smtClean="0">
                <a:solidFill>
                  <a:srgbClr val="0070C0"/>
                </a:solidFill>
                <a:latin typeface="Arial Black" pitchFamily="34" charset="0"/>
              </a:rPr>
              <a:t>« Liberos »</a:t>
            </a:r>
            <a:r>
              <a:rPr lang="fr-FR" sz="3200" b="1" i="1" dirty="0">
                <a:solidFill>
                  <a:srgbClr val="0070C0"/>
                </a:solidFill>
                <a:latin typeface="Arial Black" pitchFamily="34" charset="0"/>
              </a:rPr>
              <a:t> </a:t>
            </a:r>
            <a:r>
              <a:rPr lang="fr-FR" b="1" i="1" dirty="0">
                <a:solidFill>
                  <a:srgbClr val="0070C0"/>
                </a:solidFill>
                <a:latin typeface="Arial Black" pitchFamily="34" charset="0"/>
              </a:rPr>
              <a:t>: </a:t>
            </a:r>
            <a:r>
              <a:rPr lang="fr-FR" sz="2400" b="1" i="1" dirty="0" smtClean="0">
                <a:solidFill>
                  <a:srgbClr val="0070C0"/>
                </a:solidFill>
                <a:latin typeface="Arial Black" pitchFamily="34" charset="0"/>
              </a:rPr>
              <a:t> verdaderos hijos de María</a:t>
            </a:r>
            <a:r>
              <a:rPr lang="fr-FR" b="1" i="1" dirty="0" smtClean="0">
                <a:solidFill>
                  <a:srgbClr val="0070C0"/>
                </a:solidFill>
                <a:latin typeface="Arial Black" pitchFamily="34" charset="0"/>
              </a:rPr>
              <a:t>…</a:t>
            </a:r>
            <a:r>
              <a:rPr lang="fr-FR" dirty="0" smtClean="0">
                <a:solidFill>
                  <a:srgbClr val="0070C0"/>
                </a:solidFill>
                <a:latin typeface="Arial Black" pitchFamily="34" charset="0"/>
              </a:rPr>
              <a:t>.</a:t>
            </a:r>
            <a:endParaRPr lang="fr-FR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26627" name="Rectangle 2"/>
          <p:cNvSpPr>
            <a:spLocks noChangeArrowheads="1"/>
          </p:cNvSpPr>
          <p:nvPr/>
        </p:nvSpPr>
        <p:spPr bwMode="auto">
          <a:xfrm>
            <a:off x="0" y="1357313"/>
            <a:ext cx="9144000" cy="4893647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002060"/>
                </a:solidFill>
                <a:latin typeface="Arial Black" pitchFamily="34" charset="0"/>
              </a:rPr>
              <a:t>EL TESTAMENTO</a:t>
            </a:r>
          </a:p>
          <a:p>
            <a:pPr algn="ctr"/>
            <a:r>
              <a:rPr lang="fr-FR" sz="2400" b="1" dirty="0" smtClean="0">
                <a:solidFill>
                  <a:srgbClr val="002060"/>
                </a:solidFill>
                <a:latin typeface="Arial Black" pitchFamily="34" charset="0"/>
              </a:rPr>
              <a:t>DE LUIS </a:t>
            </a:r>
            <a:r>
              <a:rPr lang="fr-FR" sz="2400" b="1" dirty="0">
                <a:solidFill>
                  <a:srgbClr val="002060"/>
                </a:solidFill>
                <a:latin typeface="Arial Black" pitchFamily="34" charset="0"/>
              </a:rPr>
              <a:t>MARÍA </a:t>
            </a:r>
            <a:r>
              <a:rPr lang="fr-FR" sz="2400" b="1" dirty="0" smtClean="0">
                <a:solidFill>
                  <a:srgbClr val="002060"/>
                </a:solidFill>
                <a:latin typeface="Arial Black" pitchFamily="34" charset="0"/>
              </a:rPr>
              <a:t>GRIGNION DE MONTFORT</a:t>
            </a:r>
            <a:endParaRPr lang="fr-FR" sz="2400" b="1" dirty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r>
              <a:rPr lang="es-ES" sz="2400" b="1" i="1" dirty="0">
                <a:solidFill>
                  <a:srgbClr val="002060"/>
                </a:solidFill>
                <a:latin typeface="Arial Black" pitchFamily="34" charset="0"/>
              </a:rPr>
              <a:t>Yo, el abajo firmante, el más grande de los pecadores, quiero que mi cuerpo sea puesto en el cementerio y mi corazón bajo el altar de la Santísima Virgen.</a:t>
            </a:r>
            <a:r>
              <a:rPr lang="fr-FR" sz="2400" b="1" i="1" dirty="0" smtClean="0">
                <a:solidFill>
                  <a:srgbClr val="002060"/>
                </a:solidFill>
                <a:latin typeface="Arial Black" pitchFamily="34" charset="0"/>
              </a:rPr>
              <a:t>[…] </a:t>
            </a:r>
            <a:endParaRPr lang="fr-FR" sz="2400" b="1" i="1" dirty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fr-FR" sz="2400" b="1" i="1" dirty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r>
              <a:rPr lang="fr-FR" sz="2400" b="1" i="1" dirty="0" smtClean="0">
                <a:solidFill>
                  <a:srgbClr val="002060"/>
                </a:solidFill>
                <a:latin typeface="Arial Black" pitchFamily="34" charset="0"/>
              </a:rPr>
              <a:t>Doy tres de mis estandartes a Notre-Dame </a:t>
            </a:r>
            <a:r>
              <a:rPr lang="fr-FR" sz="2400" b="1" i="1" dirty="0">
                <a:solidFill>
                  <a:srgbClr val="002060"/>
                </a:solidFill>
                <a:latin typeface="Arial Black" pitchFamily="34" charset="0"/>
              </a:rPr>
              <a:t>de Toute Patience </a:t>
            </a:r>
            <a:r>
              <a:rPr lang="fr-FR" sz="2400" b="1" i="1" dirty="0" smtClean="0">
                <a:solidFill>
                  <a:srgbClr val="002060"/>
                </a:solidFill>
                <a:latin typeface="Arial Black" pitchFamily="34" charset="0"/>
              </a:rPr>
              <a:t>en </a:t>
            </a:r>
            <a:r>
              <a:rPr lang="fr-FR" sz="2400" b="1" i="1" dirty="0">
                <a:solidFill>
                  <a:srgbClr val="002060"/>
                </a:solidFill>
                <a:latin typeface="Arial Black" pitchFamily="34" charset="0"/>
              </a:rPr>
              <a:t>la Séguinière, </a:t>
            </a:r>
            <a:r>
              <a:rPr lang="fr-FR" sz="2400" b="1" i="1" dirty="0" smtClean="0">
                <a:solidFill>
                  <a:srgbClr val="002060"/>
                </a:solidFill>
                <a:latin typeface="Arial Black" pitchFamily="34" charset="0"/>
              </a:rPr>
              <a:t>y otros cuatro a Notre-Dame </a:t>
            </a:r>
            <a:r>
              <a:rPr lang="fr-FR" sz="2400" b="1" i="1" dirty="0">
                <a:solidFill>
                  <a:srgbClr val="002060"/>
                </a:solidFill>
                <a:latin typeface="Arial Black" pitchFamily="34" charset="0"/>
              </a:rPr>
              <a:t>de la Victoire </a:t>
            </a:r>
            <a:r>
              <a:rPr lang="fr-FR" sz="2400" b="1" i="1" dirty="0" smtClean="0">
                <a:solidFill>
                  <a:srgbClr val="002060"/>
                </a:solidFill>
                <a:latin typeface="Arial Black" pitchFamily="34" charset="0"/>
              </a:rPr>
              <a:t>en </a:t>
            </a:r>
            <a:r>
              <a:rPr lang="fr-FR" sz="2400" b="1" i="1" dirty="0">
                <a:solidFill>
                  <a:srgbClr val="002060"/>
                </a:solidFill>
                <a:latin typeface="Arial Black" pitchFamily="34" charset="0"/>
              </a:rPr>
              <a:t>la Garnache; y</a:t>
            </a:r>
            <a:r>
              <a:rPr lang="fr-FR" sz="2400" b="1" i="1" dirty="0" smtClean="0">
                <a:solidFill>
                  <a:srgbClr val="002060"/>
                </a:solidFill>
                <a:latin typeface="Arial Black" pitchFamily="34" charset="0"/>
              </a:rPr>
              <a:t> a cada parroquia </a:t>
            </a:r>
            <a:r>
              <a:rPr lang="fr-FR" sz="2400" b="1" i="1" dirty="0">
                <a:solidFill>
                  <a:srgbClr val="002060"/>
                </a:solidFill>
                <a:latin typeface="Arial Black" pitchFamily="34" charset="0"/>
              </a:rPr>
              <a:t>de l'Aunis, </a:t>
            </a:r>
            <a:r>
              <a:rPr lang="fr-FR" sz="2400" b="1" i="1" dirty="0" smtClean="0">
                <a:solidFill>
                  <a:srgbClr val="002060"/>
                </a:solidFill>
                <a:latin typeface="Arial Black" pitchFamily="34" charset="0"/>
              </a:rPr>
              <a:t>donde el rezo del Rosario perseverará, uno de los estandartes </a:t>
            </a:r>
          </a:p>
          <a:p>
            <a:pPr algn="ctr"/>
            <a:r>
              <a:rPr lang="fr-FR" sz="2400" b="1" i="1" dirty="0" smtClean="0">
                <a:solidFill>
                  <a:srgbClr val="002060"/>
                </a:solidFill>
                <a:latin typeface="Arial Black" pitchFamily="34" charset="0"/>
              </a:rPr>
              <a:t>del Santo Rosario. </a:t>
            </a:r>
            <a:endParaRPr lang="fr-FR" sz="2400" b="1" i="1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428604"/>
            <a:ext cx="89297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4.2 Presencia ‘interior’ de María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31747" name="Picture 3" descr="Louis Marie Grignion de Montfort en Bretagne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C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987824" y="3940197"/>
            <a:ext cx="2796912" cy="28714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72009" y="1077875"/>
            <a:ext cx="8964487" cy="286232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fr-FR" sz="2000" dirty="0" smtClean="0">
                <a:solidFill>
                  <a:srgbClr val="002060"/>
                </a:solidFill>
                <a:latin typeface="Arial Black" pitchFamily="34" charset="0"/>
              </a:rPr>
              <a:t>María es « su oratorio » </a:t>
            </a:r>
          </a:p>
          <a:p>
            <a:pPr algn="ctr"/>
            <a:endParaRPr lang="fr-FR" sz="2000" dirty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r>
              <a:rPr lang="fr-FR" sz="2000" dirty="0" smtClean="0">
                <a:solidFill>
                  <a:srgbClr val="002060"/>
                </a:solidFill>
                <a:latin typeface="Arial Black" pitchFamily="34" charset="0"/>
              </a:rPr>
              <a:t>Una «imagen espiritual » en el fondo del corazón</a:t>
            </a:r>
          </a:p>
          <a:p>
            <a:pPr algn="ctr"/>
            <a:endParaRPr lang="fr-FR" sz="2000" dirty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r>
              <a:rPr lang="fr-FR" sz="2000" dirty="0" smtClean="0">
                <a:solidFill>
                  <a:srgbClr val="002060"/>
                </a:solidFill>
                <a:latin typeface="Arial Black" pitchFamily="34" charset="0"/>
              </a:rPr>
              <a:t>Presencia continua </a:t>
            </a:r>
            <a:r>
              <a:rPr lang="fr-FR" sz="2000" dirty="0">
                <a:solidFill>
                  <a:srgbClr val="002060"/>
                </a:solidFill>
                <a:latin typeface="Arial Black" pitchFamily="34" charset="0"/>
              </a:rPr>
              <a:t>de </a:t>
            </a:r>
            <a:r>
              <a:rPr lang="fr-FR" sz="2000" dirty="0" smtClean="0">
                <a:solidFill>
                  <a:srgbClr val="002060"/>
                </a:solidFill>
                <a:latin typeface="Arial Black" pitchFamily="34" charset="0"/>
              </a:rPr>
              <a:t>Jesús y </a:t>
            </a:r>
            <a:r>
              <a:rPr lang="fr-FR" sz="2000" dirty="0">
                <a:solidFill>
                  <a:srgbClr val="002060"/>
                </a:solidFill>
                <a:latin typeface="Arial Black" pitchFamily="34" charset="0"/>
              </a:rPr>
              <a:t>de </a:t>
            </a:r>
            <a:r>
              <a:rPr lang="fr-FR" sz="2000" dirty="0" smtClean="0">
                <a:solidFill>
                  <a:srgbClr val="002060"/>
                </a:solidFill>
                <a:latin typeface="Arial Black" pitchFamily="34" charset="0"/>
              </a:rPr>
              <a:t>María en el fondo de su alma</a:t>
            </a:r>
          </a:p>
          <a:p>
            <a:pPr algn="ctr"/>
            <a:endParaRPr lang="fr-FR" sz="20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r>
              <a:rPr lang="fr-FR" sz="2000" dirty="0" smtClean="0">
                <a:solidFill>
                  <a:srgbClr val="002060"/>
                </a:solidFill>
                <a:latin typeface="Arial Black" pitchFamily="34" charset="0"/>
              </a:rPr>
              <a:t>Presencia continua orientada a Cristo</a:t>
            </a:r>
          </a:p>
          <a:p>
            <a:pPr algn="ctr"/>
            <a:endParaRPr lang="fr-FR" sz="2000" dirty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r>
              <a:rPr lang="fr-FR" sz="2000" dirty="0" smtClean="0">
                <a:solidFill>
                  <a:srgbClr val="002060"/>
                </a:solidFill>
                <a:latin typeface="Arial Black" pitchFamily="34" charset="0"/>
              </a:rPr>
              <a:t>María es </a:t>
            </a:r>
            <a:r>
              <a:rPr lang="fr-FR" sz="2000" dirty="0">
                <a:solidFill>
                  <a:srgbClr val="002060"/>
                </a:solidFill>
                <a:latin typeface="Arial Black" pitchFamily="34" charset="0"/>
              </a:rPr>
              <a:t>a</a:t>
            </a:r>
            <a:r>
              <a:rPr lang="fr-FR" sz="20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fr-FR" sz="2000" dirty="0">
                <a:solidFill>
                  <a:srgbClr val="002060"/>
                </a:solidFill>
                <a:latin typeface="Arial Black" pitchFamily="34" charset="0"/>
              </a:rPr>
              <a:t>la </a:t>
            </a:r>
            <a:r>
              <a:rPr lang="fr-FR" sz="2000" dirty="0" smtClean="0">
                <a:solidFill>
                  <a:srgbClr val="002060"/>
                </a:solidFill>
                <a:latin typeface="Arial Black" pitchFamily="34" charset="0"/>
              </a:rPr>
              <a:t>vez su Madre y su « Señora"  </a:t>
            </a:r>
            <a:endParaRPr lang="fr-FR" sz="20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1196752"/>
            <a:ext cx="9144000" cy="5262979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89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hangingPunct="0"/>
            <a:r>
              <a:rPr lang="fr-FR" sz="2800" b="1" dirty="0" smtClean="0">
                <a:solidFill>
                  <a:srgbClr val="002060"/>
                </a:solidFill>
                <a:latin typeface="Arial Black" pitchFamily="34" charset="0"/>
              </a:rPr>
              <a:t>Todo parte del misterio de la Encarnación</a:t>
            </a:r>
          </a:p>
          <a:p>
            <a:pPr algn="ctr" hangingPunct="0"/>
            <a:r>
              <a:rPr lang="fr-FR" sz="2800" b="1" dirty="0">
                <a:solidFill>
                  <a:srgbClr val="002060"/>
                </a:solidFill>
                <a:latin typeface="Arial Black" pitchFamily="34" charset="0"/>
              </a:rPr>
              <a:t>d</a:t>
            </a:r>
            <a:r>
              <a:rPr lang="fr-FR" sz="2800" b="1" dirty="0" smtClean="0">
                <a:solidFill>
                  <a:srgbClr val="002060"/>
                </a:solidFill>
                <a:latin typeface="Arial Black" pitchFamily="34" charset="0"/>
              </a:rPr>
              <a:t>el Verbo, Sabiduría, </a:t>
            </a:r>
            <a:r>
              <a:rPr lang="fr-FR" sz="2800" b="1" dirty="0">
                <a:solidFill>
                  <a:srgbClr val="002060"/>
                </a:solidFill>
                <a:latin typeface="Arial Black" pitchFamily="34" charset="0"/>
              </a:rPr>
              <a:t>en </a:t>
            </a:r>
            <a:r>
              <a:rPr lang="fr-FR" sz="2800" b="1" dirty="0" smtClean="0">
                <a:solidFill>
                  <a:srgbClr val="002060"/>
                </a:solidFill>
                <a:latin typeface="Arial Black" pitchFamily="34" charset="0"/>
              </a:rPr>
              <a:t>María.</a:t>
            </a:r>
          </a:p>
          <a:p>
            <a:pPr hangingPunct="0"/>
            <a:endParaRPr lang="fr-FR" sz="2800" dirty="0">
              <a:solidFill>
                <a:srgbClr val="002060"/>
              </a:solidFill>
              <a:latin typeface="Arial Black" pitchFamily="34" charset="0"/>
            </a:endParaRPr>
          </a:p>
          <a:p>
            <a:pPr marL="514350" indent="-514350" hangingPunct="0">
              <a:buAutoNum type="arabicPeriod"/>
            </a:pPr>
            <a:r>
              <a:rPr lang="fr-FR" sz="2800" dirty="0" smtClean="0">
                <a:solidFill>
                  <a:srgbClr val="002060"/>
                </a:solidFill>
                <a:latin typeface="Arial Black" pitchFamily="34" charset="0"/>
              </a:rPr>
              <a:t>La Encarnación misma</a:t>
            </a:r>
            <a:endParaRPr lang="fr-FR" sz="2800" dirty="0">
              <a:solidFill>
                <a:srgbClr val="002060"/>
              </a:solidFill>
              <a:latin typeface="Arial Black" pitchFamily="34" charset="0"/>
            </a:endParaRPr>
          </a:p>
          <a:p>
            <a:pPr marL="514350" indent="-514350" hangingPunct="0"/>
            <a:r>
              <a:rPr lang="fr-FR" sz="2800" i="1" dirty="0" smtClean="0">
                <a:solidFill>
                  <a:srgbClr val="002060"/>
                </a:solidFill>
                <a:latin typeface="Arial Narrow" pitchFamily="34" charset="0"/>
              </a:rPr>
              <a:t>      </a:t>
            </a:r>
            <a:r>
              <a:rPr lang="fr-FR" sz="2400" i="1" dirty="0" smtClean="0">
                <a:solidFill>
                  <a:srgbClr val="002060"/>
                </a:solidFill>
                <a:latin typeface="Arial Narrow" pitchFamily="34" charset="0"/>
              </a:rPr>
              <a:t>Jesucristo es el verdadero Dios y el verdadero hombre.</a:t>
            </a:r>
          </a:p>
          <a:p>
            <a:pPr hangingPunct="0"/>
            <a:r>
              <a:rPr lang="fr-FR" sz="2800" i="1" dirty="0" smtClean="0">
                <a:solidFill>
                  <a:srgbClr val="002060"/>
                </a:solidFill>
                <a:latin typeface="Arial Narrow" pitchFamily="34" charset="0"/>
              </a:rPr>
              <a:t>      Para salvarnos y divinizarnos.</a:t>
            </a:r>
          </a:p>
          <a:p>
            <a:pPr hangingPunct="0"/>
            <a:endParaRPr lang="fr-FR" sz="2800" i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hangingPunct="0"/>
            <a:endParaRPr lang="fr-FR" sz="2800" dirty="0">
              <a:solidFill>
                <a:srgbClr val="002060"/>
              </a:solidFill>
              <a:latin typeface="Arial Black" pitchFamily="34" charset="0"/>
            </a:endParaRPr>
          </a:p>
          <a:p>
            <a:pPr hangingPunct="0"/>
            <a:r>
              <a:rPr lang="fr-FR" sz="2800" dirty="0">
                <a:solidFill>
                  <a:srgbClr val="002060"/>
                </a:solidFill>
                <a:latin typeface="Arial Black" pitchFamily="34" charset="0"/>
              </a:rPr>
              <a:t>2. </a:t>
            </a:r>
            <a:r>
              <a:rPr lang="fr-FR" sz="2800" dirty="0" smtClean="0">
                <a:solidFill>
                  <a:srgbClr val="002060"/>
                </a:solidFill>
                <a:latin typeface="Arial Black" pitchFamily="34" charset="0"/>
              </a:rPr>
              <a:t>El papel de María en la Encarnación</a:t>
            </a:r>
          </a:p>
          <a:p>
            <a:pPr hangingPunct="0"/>
            <a:r>
              <a:rPr lang="fr-FR" sz="2800" dirty="0" smtClean="0">
                <a:solidFill>
                  <a:srgbClr val="002060"/>
                </a:solidFill>
              </a:rPr>
              <a:t>     2.1 </a:t>
            </a:r>
            <a:r>
              <a:rPr lang="fr-FR" sz="2800" i="1" dirty="0" smtClean="0">
                <a:solidFill>
                  <a:srgbClr val="002060"/>
                </a:solidFill>
              </a:rPr>
              <a:t> Dios quiso tener necesidad de María</a:t>
            </a:r>
            <a:r>
              <a:rPr lang="fr-FR" sz="2800" dirty="0" smtClean="0">
                <a:solidFill>
                  <a:srgbClr val="002060"/>
                </a:solidFill>
              </a:rPr>
              <a:t> </a:t>
            </a:r>
          </a:p>
          <a:p>
            <a:pPr hangingPunct="0"/>
            <a:r>
              <a:rPr lang="fr-FR" sz="2800" dirty="0" smtClean="0">
                <a:solidFill>
                  <a:srgbClr val="002060"/>
                </a:solidFill>
              </a:rPr>
              <a:t>     2.2 </a:t>
            </a:r>
            <a:r>
              <a:rPr lang="fr-FR" sz="2800" i="1" dirty="0" smtClean="0">
                <a:solidFill>
                  <a:srgbClr val="002060"/>
                </a:solidFill>
              </a:rPr>
              <a:t> </a:t>
            </a:r>
            <a:r>
              <a:rPr lang="fr-FR" sz="2800" i="1" dirty="0">
                <a:solidFill>
                  <a:srgbClr val="002060"/>
                </a:solidFill>
              </a:rPr>
              <a:t>La </a:t>
            </a:r>
            <a:r>
              <a:rPr lang="fr-FR" sz="2800" i="1" dirty="0" smtClean="0">
                <a:solidFill>
                  <a:srgbClr val="002060"/>
                </a:solidFill>
              </a:rPr>
              <a:t>Trinidad se comunica con María</a:t>
            </a:r>
          </a:p>
          <a:p>
            <a:pPr hangingPunct="0"/>
            <a:r>
              <a:rPr lang="fr-FR" sz="2800" dirty="0" smtClean="0">
                <a:solidFill>
                  <a:srgbClr val="002060"/>
                </a:solidFill>
              </a:rPr>
              <a:t>     2.3 </a:t>
            </a:r>
            <a:r>
              <a:rPr lang="fr-FR" sz="2800" i="1" dirty="0" smtClean="0">
                <a:solidFill>
                  <a:srgbClr val="002060"/>
                </a:solidFill>
              </a:rPr>
              <a:t> Consentimiento de María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" y="116632"/>
            <a:ext cx="9144001" cy="461665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>
            <a:spAutoFit/>
          </a:bodyPr>
          <a:lstStyle/>
          <a:p>
            <a:pPr marL="514350" lvl="0" indent="-514350" algn="ctr" eaLnBrk="0" hangingPunct="0">
              <a:buFontTx/>
              <a:buAutoNum type="romanUcPeriod" startAt="2"/>
            </a:pPr>
            <a:r>
              <a:rPr lang="fr-FR" sz="2400" b="1" dirty="0" smtClean="0">
                <a:latin typeface="Arial Black" pitchFamily="34" charset="0"/>
                <a:ea typeface="Times New Roman" pitchFamily="18" charset="0"/>
                <a:cs typeface="Arial" pitchFamily="34" charset="0"/>
              </a:rPr>
              <a:t>LO QUE DICE DE MARÍA: su enseñanza</a:t>
            </a:r>
            <a:endParaRPr lang="fr-FR" sz="2400" b="1" dirty="0">
              <a:latin typeface="Arial Black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9624" y="2492896"/>
            <a:ext cx="2406150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1357298"/>
            <a:ext cx="85725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02060"/>
                </a:solidFill>
                <a:latin typeface="Arial Black" pitchFamily="34" charset="0"/>
              </a:rPr>
              <a:t>2.4 </a:t>
            </a:r>
            <a:r>
              <a:rPr lang="fr-FR" sz="2400" i="1" dirty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fr-FR" sz="2400" i="1" dirty="0" smtClean="0">
                <a:solidFill>
                  <a:srgbClr val="002060"/>
                </a:solidFill>
                <a:latin typeface="Arial Black" pitchFamily="34" charset="0"/>
              </a:rPr>
              <a:t>María es la Madre de Dios</a:t>
            </a:r>
          </a:p>
          <a:p>
            <a:endParaRPr lang="fr-FR" sz="2400" i="1" dirty="0">
              <a:solidFill>
                <a:srgbClr val="002060"/>
              </a:solidFill>
              <a:latin typeface="Arial Black" pitchFamily="34" charset="0"/>
            </a:endParaRPr>
          </a:p>
          <a:p>
            <a:r>
              <a:rPr lang="fr-FR" sz="2400" dirty="0">
                <a:solidFill>
                  <a:srgbClr val="002060"/>
                </a:solidFill>
                <a:latin typeface="Arial Black" pitchFamily="34" charset="0"/>
              </a:rPr>
              <a:t>2.5  </a:t>
            </a:r>
            <a:r>
              <a:rPr lang="fr-FR" sz="2400" i="1" dirty="0" smtClean="0">
                <a:solidFill>
                  <a:srgbClr val="002060"/>
                </a:solidFill>
                <a:latin typeface="Arial Black" pitchFamily="34" charset="0"/>
              </a:rPr>
              <a:t>Nota</a:t>
            </a:r>
            <a:endParaRPr lang="fr-FR" sz="2400" dirty="0">
              <a:solidFill>
                <a:srgbClr val="002060"/>
              </a:solidFill>
              <a:latin typeface="Arial Black" pitchFamily="34" charset="0"/>
            </a:endParaRPr>
          </a:p>
          <a:p>
            <a:endParaRPr lang="fr-FR" sz="2400" dirty="0" smtClean="0">
              <a:solidFill>
                <a:srgbClr val="002060"/>
              </a:solidFill>
            </a:endParaRPr>
          </a:p>
          <a:p>
            <a:r>
              <a:rPr lang="fr-FR" sz="4000" b="1" dirty="0" smtClean="0">
                <a:solidFill>
                  <a:srgbClr val="002060"/>
                </a:solidFill>
                <a:latin typeface="Arial Black" pitchFamily="34" charset="0"/>
              </a:rPr>
              <a:t>Concilio Vaticano II</a:t>
            </a:r>
          </a:p>
          <a:p>
            <a:endParaRPr lang="fr-FR" sz="2400" b="1" dirty="0" smtClean="0">
              <a:solidFill>
                <a:srgbClr val="002060"/>
              </a:solidFill>
            </a:endParaRPr>
          </a:p>
          <a:p>
            <a:r>
              <a:rPr lang="fr-FR" sz="3200" b="1" dirty="0" smtClean="0">
                <a:solidFill>
                  <a:srgbClr val="002060"/>
                </a:solidFill>
                <a:latin typeface="Arial Black" pitchFamily="34" charset="0"/>
              </a:rPr>
              <a:t>Lumen </a:t>
            </a:r>
            <a:r>
              <a:rPr lang="fr-FR" sz="3200" b="1" dirty="0">
                <a:solidFill>
                  <a:srgbClr val="002060"/>
                </a:solidFill>
                <a:latin typeface="Arial Black" pitchFamily="34" charset="0"/>
              </a:rPr>
              <a:t>Gentium</a:t>
            </a:r>
            <a:r>
              <a:rPr lang="fr-FR" sz="3200" dirty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fr-FR" sz="2400" i="1" dirty="0">
                <a:solidFill>
                  <a:srgbClr val="002060"/>
                </a:solidFill>
              </a:rPr>
              <a:t>(LG) </a:t>
            </a:r>
            <a:r>
              <a:rPr lang="fr-FR" sz="2400" b="1" i="1" dirty="0" smtClean="0">
                <a:solidFill>
                  <a:srgbClr val="002060"/>
                </a:solidFill>
              </a:rPr>
              <a:t>capítulo </a:t>
            </a:r>
            <a:r>
              <a:rPr lang="fr-FR" sz="2400" b="1" i="1" dirty="0">
                <a:solidFill>
                  <a:srgbClr val="002060"/>
                </a:solidFill>
              </a:rPr>
              <a:t>VIII </a:t>
            </a:r>
            <a:endParaRPr lang="fr-FR" sz="2400" b="1" i="1" dirty="0" smtClean="0">
              <a:solidFill>
                <a:srgbClr val="002060"/>
              </a:solidFill>
            </a:endParaRPr>
          </a:p>
          <a:p>
            <a:endParaRPr lang="fr-FR" sz="2400" b="1" i="1" dirty="0" smtClean="0">
              <a:solidFill>
                <a:srgbClr val="002060"/>
              </a:solidFill>
            </a:endParaRPr>
          </a:p>
          <a:p>
            <a:pPr algn="ctr"/>
            <a:r>
              <a:rPr lang="fr-FR" sz="2400" b="1" i="1" dirty="0" smtClean="0">
                <a:solidFill>
                  <a:srgbClr val="002060"/>
                </a:solidFill>
              </a:rPr>
              <a:t>«</a:t>
            </a:r>
            <a:r>
              <a:rPr lang="fr-FR" sz="2400" b="1" i="1" dirty="0">
                <a:solidFill>
                  <a:srgbClr val="002060"/>
                </a:solidFill>
              </a:rPr>
              <a:t> </a:t>
            </a:r>
            <a:r>
              <a:rPr lang="fr-FR" sz="3200" b="1" i="1" dirty="0" smtClean="0">
                <a:solidFill>
                  <a:srgbClr val="002060"/>
                </a:solidFill>
              </a:rPr>
              <a:t>La bienaventurada Virgen María, </a:t>
            </a:r>
          </a:p>
          <a:p>
            <a:pPr algn="ctr"/>
            <a:r>
              <a:rPr lang="fr-FR" sz="3200" b="1" i="1" dirty="0" smtClean="0">
                <a:solidFill>
                  <a:srgbClr val="002060"/>
                </a:solidFill>
              </a:rPr>
              <a:t>madre </a:t>
            </a:r>
            <a:r>
              <a:rPr lang="fr-FR" sz="3200" b="1" i="1" dirty="0">
                <a:solidFill>
                  <a:srgbClr val="002060"/>
                </a:solidFill>
              </a:rPr>
              <a:t>de </a:t>
            </a:r>
            <a:r>
              <a:rPr lang="fr-FR" sz="3200" b="1" i="1" dirty="0" smtClean="0">
                <a:solidFill>
                  <a:srgbClr val="002060"/>
                </a:solidFill>
              </a:rPr>
              <a:t>Dios en el misterio </a:t>
            </a:r>
          </a:p>
          <a:p>
            <a:pPr algn="ctr"/>
            <a:r>
              <a:rPr lang="fr-FR" sz="3200" b="1" i="1" dirty="0" smtClean="0">
                <a:solidFill>
                  <a:srgbClr val="002060"/>
                </a:solidFill>
              </a:rPr>
              <a:t>de Cristo y </a:t>
            </a:r>
            <a:r>
              <a:rPr lang="fr-FR" sz="3200" b="1" i="1" dirty="0">
                <a:solidFill>
                  <a:srgbClr val="002060"/>
                </a:solidFill>
              </a:rPr>
              <a:t>de </a:t>
            </a:r>
            <a:r>
              <a:rPr lang="fr-FR" sz="3200" b="1" i="1" dirty="0" smtClean="0">
                <a:solidFill>
                  <a:srgbClr val="002060"/>
                </a:solidFill>
              </a:rPr>
              <a:t>la Iglesia</a:t>
            </a:r>
            <a:r>
              <a:rPr lang="fr-FR" sz="3200" b="1" i="1" dirty="0">
                <a:solidFill>
                  <a:srgbClr val="002060"/>
                </a:solidFill>
              </a:rPr>
              <a:t> </a:t>
            </a:r>
            <a:r>
              <a:rPr lang="fr-FR" sz="2400" b="1" i="1" dirty="0">
                <a:solidFill>
                  <a:srgbClr val="002060"/>
                </a:solidFill>
              </a:rPr>
              <a:t>» n°52-69.</a:t>
            </a:r>
            <a:endParaRPr lang="fr-FR" sz="2400" dirty="0">
              <a:solidFill>
                <a:srgbClr val="002060"/>
              </a:solidFill>
            </a:endParaRPr>
          </a:p>
        </p:txBody>
      </p:sp>
      <p:pic>
        <p:nvPicPr>
          <p:cNvPr id="3074" name="Picture 2" descr="http://sumateologica.files.wordpress.com/2010/04/vladimirska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0"/>
            <a:ext cx="2643206" cy="3949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24744"/>
            <a:ext cx="8964488" cy="483209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>
            <a:spAutoFit/>
          </a:bodyPr>
          <a:lstStyle/>
          <a:p>
            <a:pPr marL="514350" indent="-514350">
              <a:buAutoNum type="alphaUcPeriod" startAt="2"/>
            </a:pPr>
            <a:r>
              <a:rPr lang="fr-FR" sz="2800" b="1" dirty="0" smtClean="0">
                <a:solidFill>
                  <a:srgbClr val="002060"/>
                </a:solidFill>
              </a:rPr>
              <a:t>María y los cristianos (nuestra santificación</a:t>
            </a:r>
            <a:r>
              <a:rPr lang="fr-FR" sz="2800" dirty="0" smtClean="0">
                <a:solidFill>
                  <a:srgbClr val="002060"/>
                </a:solidFill>
              </a:rPr>
              <a:t>)</a:t>
            </a:r>
          </a:p>
          <a:p>
            <a:pPr marL="514350" indent="-514350"/>
            <a:endParaRPr lang="fr-FR" sz="2800" dirty="0">
              <a:solidFill>
                <a:srgbClr val="002060"/>
              </a:solidFill>
            </a:endParaRPr>
          </a:p>
          <a:p>
            <a:pPr marL="514350" indent="-514350">
              <a:buAutoNum type="arabicPeriod"/>
            </a:pPr>
            <a:r>
              <a:rPr lang="fr-FR" sz="2800" dirty="0" smtClean="0">
                <a:solidFill>
                  <a:srgbClr val="002060"/>
                </a:solidFill>
              </a:rPr>
              <a:t>María es mediadora de toda gracia</a:t>
            </a:r>
          </a:p>
          <a:p>
            <a:r>
              <a:rPr lang="fr-FR" sz="2800" dirty="0" smtClean="0">
                <a:solidFill>
                  <a:srgbClr val="002060"/>
                </a:solidFill>
              </a:rPr>
              <a:t> </a:t>
            </a:r>
            <a:endParaRPr lang="fr-FR" sz="2800" dirty="0">
              <a:solidFill>
                <a:srgbClr val="002060"/>
              </a:solidFill>
            </a:endParaRPr>
          </a:p>
          <a:p>
            <a:pPr marL="514350" indent="-514350"/>
            <a:r>
              <a:rPr lang="fr-FR" sz="2800" dirty="0">
                <a:solidFill>
                  <a:srgbClr val="002060"/>
                </a:solidFill>
              </a:rPr>
              <a:t>2. </a:t>
            </a:r>
            <a:r>
              <a:rPr lang="fr-FR" sz="2800" dirty="0" smtClean="0">
                <a:solidFill>
                  <a:srgbClr val="002060"/>
                </a:solidFill>
              </a:rPr>
              <a:t>María es la Madre de los redimidos</a:t>
            </a:r>
          </a:p>
          <a:p>
            <a:pPr marL="514350" indent="-514350"/>
            <a:endParaRPr lang="fr-FR" sz="2800" dirty="0">
              <a:solidFill>
                <a:srgbClr val="002060"/>
              </a:solidFill>
            </a:endParaRPr>
          </a:p>
          <a:p>
            <a:pPr marL="514350" indent="-514350"/>
            <a:r>
              <a:rPr lang="fr-FR" sz="2800" dirty="0">
                <a:solidFill>
                  <a:srgbClr val="002060"/>
                </a:solidFill>
              </a:rPr>
              <a:t>3. </a:t>
            </a:r>
            <a:r>
              <a:rPr lang="fr-FR" sz="2800" dirty="0" smtClean="0">
                <a:solidFill>
                  <a:srgbClr val="002060"/>
                </a:solidFill>
              </a:rPr>
              <a:t>Primera consecuencia: María reina de los corazones</a:t>
            </a:r>
          </a:p>
          <a:p>
            <a:pPr marL="514350" indent="-514350"/>
            <a:endParaRPr lang="fr-FR" sz="2800" dirty="0" smtClean="0">
              <a:solidFill>
                <a:srgbClr val="002060"/>
              </a:solidFill>
            </a:endParaRPr>
          </a:p>
          <a:p>
            <a:pPr marL="514350" indent="-514350"/>
            <a:r>
              <a:rPr lang="fr-FR" sz="2800" dirty="0">
                <a:solidFill>
                  <a:srgbClr val="002060"/>
                </a:solidFill>
              </a:rPr>
              <a:t>4. </a:t>
            </a:r>
            <a:r>
              <a:rPr lang="fr-FR" sz="2800" dirty="0" smtClean="0">
                <a:solidFill>
                  <a:srgbClr val="002060"/>
                </a:solidFill>
              </a:rPr>
              <a:t>Segunda consecuencia: María ‘necesaria’ para la salvación.</a:t>
            </a:r>
          </a:p>
          <a:p>
            <a:pPr marL="514350" indent="-514350"/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196752"/>
            <a:ext cx="8786874" cy="483209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>
            <a:spAutoFit/>
          </a:bodyPr>
          <a:lstStyle/>
          <a:p>
            <a:pPr marL="514350" indent="-514350"/>
            <a:endParaRPr lang="fr-FR" sz="2800" dirty="0"/>
          </a:p>
          <a:p>
            <a:pPr marL="514350" indent="-514350"/>
            <a:r>
              <a:rPr lang="fr-FR" sz="2800" b="1" dirty="0">
                <a:solidFill>
                  <a:srgbClr val="002060"/>
                </a:solidFill>
              </a:rPr>
              <a:t>C. </a:t>
            </a:r>
            <a:r>
              <a:rPr lang="fr-FR" sz="2800" b="1" dirty="0" smtClean="0">
                <a:solidFill>
                  <a:srgbClr val="002060"/>
                </a:solidFill>
              </a:rPr>
              <a:t>Resumen </a:t>
            </a:r>
            <a:r>
              <a:rPr lang="fr-FR" sz="2800" b="1" dirty="0">
                <a:solidFill>
                  <a:srgbClr val="002060"/>
                </a:solidFill>
              </a:rPr>
              <a:t>: </a:t>
            </a:r>
            <a:r>
              <a:rPr lang="fr-FR" sz="2800" b="1" dirty="0" smtClean="0">
                <a:solidFill>
                  <a:srgbClr val="002060"/>
                </a:solidFill>
              </a:rPr>
              <a:t>los nombres </a:t>
            </a:r>
            <a:r>
              <a:rPr lang="fr-FR" sz="2800" b="1" dirty="0">
                <a:solidFill>
                  <a:srgbClr val="002060"/>
                </a:solidFill>
              </a:rPr>
              <a:t>de </a:t>
            </a:r>
            <a:r>
              <a:rPr lang="fr-FR" sz="2800" b="1" dirty="0" smtClean="0">
                <a:solidFill>
                  <a:srgbClr val="002060"/>
                </a:solidFill>
              </a:rPr>
              <a:t>María </a:t>
            </a:r>
          </a:p>
          <a:p>
            <a:pPr marL="514350" indent="-514350"/>
            <a:endParaRPr lang="fr-FR" sz="2800" b="1" dirty="0" smtClean="0">
              <a:solidFill>
                <a:srgbClr val="002060"/>
              </a:solidFill>
            </a:endParaRPr>
          </a:p>
          <a:p>
            <a:pPr marL="979488" indent="-514350">
              <a:buAutoNum type="arabicPeriod"/>
            </a:pPr>
            <a:r>
              <a:rPr lang="fr-FR" sz="2800" dirty="0" smtClean="0">
                <a:solidFill>
                  <a:srgbClr val="002060"/>
                </a:solidFill>
              </a:rPr>
              <a:t>En relación a Dios</a:t>
            </a:r>
          </a:p>
          <a:p>
            <a:pPr marL="979488" indent="-514350">
              <a:buAutoNum type="arabicPeriod"/>
            </a:pPr>
            <a:endParaRPr lang="fr-FR" sz="2800" dirty="0" smtClean="0">
              <a:solidFill>
                <a:srgbClr val="002060"/>
              </a:solidFill>
            </a:endParaRPr>
          </a:p>
          <a:p>
            <a:pPr marL="979488" lvl="0" indent="-514350"/>
            <a:r>
              <a:rPr lang="fr-FR" sz="2800" dirty="0" smtClean="0">
                <a:solidFill>
                  <a:srgbClr val="002060"/>
                </a:solidFill>
              </a:rPr>
              <a:t>2. En relación a nosotros</a:t>
            </a:r>
          </a:p>
          <a:p>
            <a:pPr marL="514350" lvl="0" indent="-514350"/>
            <a:endParaRPr lang="fr-FR" sz="2800" dirty="0"/>
          </a:p>
          <a:p>
            <a:pPr marL="514350" indent="-514350"/>
            <a:r>
              <a:rPr lang="fr-FR" sz="2800" b="1" dirty="0" smtClean="0">
                <a:solidFill>
                  <a:srgbClr val="C00000"/>
                </a:solidFill>
              </a:rPr>
              <a:t>Conclusión</a:t>
            </a:r>
          </a:p>
          <a:p>
            <a:pPr marL="514350" indent="-514350"/>
            <a:endParaRPr lang="fr-FR" sz="2800" b="1" dirty="0" smtClean="0"/>
          </a:p>
          <a:p>
            <a:pPr marL="514350" indent="-514350" algn="ctr"/>
            <a:r>
              <a:rPr lang="fr-FR" sz="2800" b="1" dirty="0">
                <a:solidFill>
                  <a:srgbClr val="C00000"/>
                </a:solidFill>
              </a:rPr>
              <a:t>Montfort </a:t>
            </a:r>
            <a:r>
              <a:rPr lang="fr-FR" sz="2800" b="1" dirty="0" smtClean="0">
                <a:solidFill>
                  <a:srgbClr val="C00000"/>
                </a:solidFill>
              </a:rPr>
              <a:t>nos invita a vivir como María, </a:t>
            </a:r>
          </a:p>
          <a:p>
            <a:pPr marL="514350" indent="-514350" algn="ctr"/>
            <a:r>
              <a:rPr lang="fr-FR" sz="2800" b="1" dirty="0" smtClean="0">
                <a:solidFill>
                  <a:srgbClr val="C00000"/>
                </a:solidFill>
              </a:rPr>
              <a:t>nuestro « sí » a Dios.</a:t>
            </a:r>
            <a:r>
              <a:rPr lang="fr-FR" sz="2800" dirty="0" smtClean="0">
                <a:solidFill>
                  <a:srgbClr val="C00000"/>
                </a:solidFill>
              </a:rPr>
              <a:t>   </a:t>
            </a:r>
            <a:endParaRPr lang="fr-F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59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www.crc-resurrection.org/IER/mai-2008/images/Saint-Louis-Mari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1" y="588314"/>
            <a:ext cx="4929222" cy="5698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ZoneTexte 2"/>
          <p:cNvSpPr txBox="1"/>
          <p:nvPr/>
        </p:nvSpPr>
        <p:spPr>
          <a:xfrm>
            <a:off x="0" y="0"/>
            <a:ext cx="241176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atin typeface="Book Antiqua" pitchFamily="18" charset="0"/>
              </a:rPr>
              <a:t>Dios te salve, María,</a:t>
            </a:r>
          </a:p>
          <a:p>
            <a:pPr algn="ctr"/>
            <a:r>
              <a:rPr lang="fr-FR" sz="2400" b="1" dirty="0">
                <a:latin typeface="Book Antiqua" pitchFamily="18" charset="0"/>
              </a:rPr>
              <a:t>l</a:t>
            </a:r>
            <a:r>
              <a:rPr lang="fr-FR" sz="2400" b="1" dirty="0" smtClean="0">
                <a:latin typeface="Book Antiqua" pitchFamily="18" charset="0"/>
              </a:rPr>
              <a:t>lena eres </a:t>
            </a:r>
          </a:p>
          <a:p>
            <a:pPr algn="ctr"/>
            <a:r>
              <a:rPr lang="fr-FR" sz="2400" b="1" dirty="0" smtClean="0">
                <a:latin typeface="Book Antiqua" pitchFamily="18" charset="0"/>
              </a:rPr>
              <a:t>de gracia,</a:t>
            </a:r>
          </a:p>
          <a:p>
            <a:pPr algn="ctr"/>
            <a:r>
              <a:rPr lang="fr-FR" sz="2400" b="1" dirty="0">
                <a:latin typeface="Book Antiqua" pitchFamily="18" charset="0"/>
              </a:rPr>
              <a:t> </a:t>
            </a:r>
            <a:r>
              <a:rPr lang="fr-FR" sz="2400" b="1" dirty="0" smtClean="0">
                <a:latin typeface="Book Antiqua" pitchFamily="18" charset="0"/>
              </a:rPr>
              <a:t>el Señor</a:t>
            </a:r>
          </a:p>
          <a:p>
            <a:pPr algn="ctr"/>
            <a:r>
              <a:rPr lang="fr-FR" sz="2400" b="1" dirty="0">
                <a:latin typeface="Book Antiqua" pitchFamily="18" charset="0"/>
              </a:rPr>
              <a:t>e</a:t>
            </a:r>
            <a:r>
              <a:rPr lang="fr-FR" sz="2400" b="1" dirty="0" smtClean="0">
                <a:latin typeface="Book Antiqua" pitchFamily="18" charset="0"/>
              </a:rPr>
              <a:t>s contigo.</a:t>
            </a:r>
          </a:p>
          <a:p>
            <a:pPr algn="ctr"/>
            <a:r>
              <a:rPr lang="fr-FR" sz="2400" b="1" dirty="0" smtClean="0">
                <a:latin typeface="Book Antiqua" pitchFamily="18" charset="0"/>
              </a:rPr>
              <a:t>Bendita tú eres entre todas </a:t>
            </a:r>
          </a:p>
          <a:p>
            <a:pPr algn="ctr"/>
            <a:r>
              <a:rPr lang="fr-FR" sz="2400" b="1" dirty="0">
                <a:latin typeface="Book Antiqua" pitchFamily="18" charset="0"/>
              </a:rPr>
              <a:t>l</a:t>
            </a:r>
            <a:r>
              <a:rPr lang="fr-FR" sz="2400" b="1" dirty="0" smtClean="0">
                <a:latin typeface="Book Antiqua" pitchFamily="18" charset="0"/>
              </a:rPr>
              <a:t>as mujeres</a:t>
            </a:r>
          </a:p>
          <a:p>
            <a:pPr algn="ctr"/>
            <a:r>
              <a:rPr lang="fr-FR" sz="2400" b="1" dirty="0" smtClean="0">
                <a:latin typeface="Book Antiqua" pitchFamily="18" charset="0"/>
              </a:rPr>
              <a:t>Y Jesús</a:t>
            </a:r>
          </a:p>
          <a:p>
            <a:pPr algn="ctr"/>
            <a:r>
              <a:rPr lang="fr-FR" sz="2400" b="1" i="1" dirty="0" smtClean="0">
                <a:latin typeface="Book Antiqua" pitchFamily="18" charset="0"/>
              </a:rPr>
              <a:t> </a:t>
            </a:r>
            <a:r>
              <a:rPr lang="fr-FR" sz="2400" b="1" i="1" dirty="0" smtClean="0">
                <a:solidFill>
                  <a:srgbClr val="002060"/>
                </a:solidFill>
                <a:latin typeface="Book Antiqua" pitchFamily="18" charset="0"/>
              </a:rPr>
              <a:t>« Sabiduría eterna </a:t>
            </a:r>
          </a:p>
          <a:p>
            <a:pPr algn="ctr"/>
            <a:r>
              <a:rPr lang="fr-FR" sz="2400" b="1" i="1" dirty="0">
                <a:solidFill>
                  <a:srgbClr val="002060"/>
                </a:solidFill>
                <a:latin typeface="Book Antiqua" pitchFamily="18" charset="0"/>
              </a:rPr>
              <a:t>y</a:t>
            </a:r>
            <a:r>
              <a:rPr lang="fr-FR" sz="2400" b="1" i="1" dirty="0" smtClean="0">
                <a:solidFill>
                  <a:srgbClr val="002060"/>
                </a:solidFill>
                <a:latin typeface="Book Antiqua" pitchFamily="18" charset="0"/>
              </a:rPr>
              <a:t> encarnada »</a:t>
            </a:r>
            <a:r>
              <a:rPr lang="fr-FR" sz="2400" b="1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</a:p>
          <a:p>
            <a:pPr algn="ctr"/>
            <a:r>
              <a:rPr lang="fr-FR" sz="2400" b="1" dirty="0" smtClean="0">
                <a:latin typeface="Book Antiqua" pitchFamily="18" charset="0"/>
              </a:rPr>
              <a:t>el fruto </a:t>
            </a:r>
          </a:p>
          <a:p>
            <a:pPr algn="ctr"/>
            <a:r>
              <a:rPr lang="fr-FR" sz="2400" b="1" dirty="0">
                <a:latin typeface="Book Antiqua" pitchFamily="18" charset="0"/>
              </a:rPr>
              <a:t>d</a:t>
            </a:r>
            <a:r>
              <a:rPr lang="fr-FR" sz="2400" b="1" dirty="0" smtClean="0">
                <a:latin typeface="Book Antiqua" pitchFamily="18" charset="0"/>
              </a:rPr>
              <a:t>e tu vientre,</a:t>
            </a:r>
          </a:p>
          <a:p>
            <a:pPr algn="ctr"/>
            <a:r>
              <a:rPr lang="fr-FR" sz="2400" b="1" dirty="0">
                <a:latin typeface="Book Antiqua" pitchFamily="18" charset="0"/>
              </a:rPr>
              <a:t>e</a:t>
            </a:r>
            <a:r>
              <a:rPr lang="fr-FR" sz="2400" b="1" dirty="0" smtClean="0">
                <a:latin typeface="Book Antiqua" pitchFamily="18" charset="0"/>
              </a:rPr>
              <a:t>s </a:t>
            </a:r>
            <a:r>
              <a:rPr lang="fr-FR" sz="2400" b="1" dirty="0" smtClean="0">
                <a:latin typeface="Book Antiqua" pitchFamily="18" charset="0"/>
              </a:rPr>
              <a:t>bendito.</a:t>
            </a:r>
            <a:endParaRPr lang="fr-FR" sz="2400" b="1" dirty="0">
              <a:latin typeface="Book Antiqua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929422" y="1500174"/>
            <a:ext cx="221457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atin typeface="Book Antiqua" pitchFamily="18" charset="0"/>
              </a:rPr>
              <a:t>Santa María,</a:t>
            </a:r>
          </a:p>
          <a:p>
            <a:pPr algn="ctr"/>
            <a:r>
              <a:rPr lang="fr-FR" sz="2400" b="1" dirty="0" smtClean="0">
                <a:latin typeface="Book Antiqua" pitchFamily="18" charset="0"/>
              </a:rPr>
              <a:t> Madre de Dios,</a:t>
            </a:r>
          </a:p>
          <a:p>
            <a:pPr algn="ctr"/>
            <a:r>
              <a:rPr lang="fr-FR" sz="2400" b="1" dirty="0" smtClean="0">
                <a:latin typeface="Book Antiqua" pitchFamily="18" charset="0"/>
              </a:rPr>
              <a:t>ruega </a:t>
            </a:r>
          </a:p>
          <a:p>
            <a:pPr algn="ctr"/>
            <a:r>
              <a:rPr lang="fr-FR" sz="2400" b="1" dirty="0">
                <a:latin typeface="Book Antiqua" pitchFamily="18" charset="0"/>
              </a:rPr>
              <a:t>p</a:t>
            </a:r>
            <a:r>
              <a:rPr lang="fr-FR" sz="2400" b="1" dirty="0" smtClean="0">
                <a:latin typeface="Book Antiqua" pitchFamily="18" charset="0"/>
              </a:rPr>
              <a:t>or nosotros</a:t>
            </a:r>
          </a:p>
          <a:p>
            <a:pPr algn="ctr"/>
            <a:r>
              <a:rPr lang="fr-FR" sz="2400" b="1" dirty="0" smtClean="0">
                <a:latin typeface="Book Antiqua" pitchFamily="18" charset="0"/>
              </a:rPr>
              <a:t>pecadores</a:t>
            </a:r>
          </a:p>
          <a:p>
            <a:pPr algn="ctr"/>
            <a:r>
              <a:rPr lang="fr-FR" sz="2400" b="1" dirty="0" smtClean="0">
                <a:latin typeface="Book Antiqua" pitchFamily="18" charset="0"/>
              </a:rPr>
              <a:t>ahora </a:t>
            </a:r>
          </a:p>
          <a:p>
            <a:pPr algn="ctr"/>
            <a:r>
              <a:rPr lang="fr-FR" sz="2400" b="1" dirty="0">
                <a:latin typeface="Book Antiqua" pitchFamily="18" charset="0"/>
              </a:rPr>
              <a:t>y</a:t>
            </a:r>
            <a:r>
              <a:rPr lang="fr-FR" sz="2400" b="1" dirty="0" smtClean="0">
                <a:latin typeface="Book Antiqua" pitchFamily="18" charset="0"/>
              </a:rPr>
              <a:t> en la hora</a:t>
            </a:r>
          </a:p>
          <a:p>
            <a:pPr algn="ctr"/>
            <a:r>
              <a:rPr lang="fr-FR" sz="2400" b="1" dirty="0">
                <a:latin typeface="Book Antiqua" pitchFamily="18" charset="0"/>
              </a:rPr>
              <a:t>d</a:t>
            </a:r>
            <a:r>
              <a:rPr lang="fr-FR" sz="2400" b="1" smtClean="0">
                <a:latin typeface="Book Antiqua" pitchFamily="18" charset="0"/>
              </a:rPr>
              <a:t>e </a:t>
            </a:r>
            <a:r>
              <a:rPr lang="fr-FR" sz="2400" b="1" dirty="0" smtClean="0">
                <a:latin typeface="Book Antiqua" pitchFamily="18" charset="0"/>
              </a:rPr>
              <a:t>nuestra muerte.</a:t>
            </a:r>
          </a:p>
          <a:p>
            <a:pPr algn="ctr"/>
            <a:r>
              <a:rPr lang="fr-FR" sz="2400" b="1" dirty="0" smtClean="0">
                <a:latin typeface="Book Antiqua" pitchFamily="18" charset="0"/>
              </a:rPr>
              <a:t>Amén.</a:t>
            </a:r>
            <a:endParaRPr lang="fr-FR" sz="2400" b="1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1159</TotalTime>
  <Words>698</Words>
  <Application>Microsoft Office PowerPoint</Application>
  <PresentationFormat>Presentación en pantalla (4:3)</PresentationFormat>
  <Paragraphs>192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41" baseType="lpstr">
      <vt:lpstr>Arial</vt:lpstr>
      <vt:lpstr>Arial Black</vt:lpstr>
      <vt:lpstr>Arial Narrow</vt:lpstr>
      <vt:lpstr>Book Antiqua</vt:lpstr>
      <vt:lpstr>Constantia</vt:lpstr>
      <vt:lpstr>Copperplate Gothic Bold</vt:lpstr>
      <vt:lpstr>Lucida Calligraphy</vt:lpstr>
      <vt:lpstr>Times New Roman</vt:lpstr>
      <vt:lpstr>Trebuchet MS</vt:lpstr>
      <vt:lpstr>Wingdings 3</vt:lpstr>
      <vt:lpstr>Facette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mauriceherault85</dc:creator>
  <cp:lastModifiedBy>HP</cp:lastModifiedBy>
  <cp:revision>98</cp:revision>
  <dcterms:created xsi:type="dcterms:W3CDTF">2011-07-20T06:25:38Z</dcterms:created>
  <dcterms:modified xsi:type="dcterms:W3CDTF">2020-06-25T10:33:29Z</dcterms:modified>
</cp:coreProperties>
</file>