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10692000" cx="7560000"/>
  <p:notesSz cx="6858000" cy="9144000"/>
  <p:embeddedFontLst>
    <p:embeddedFont>
      <p:font typeface="Caveat"/>
      <p:regular r:id="rId10"/>
      <p:bold r:id="rId11"/>
    </p:embeddedFont>
    <p:embeddedFont>
      <p:font typeface="Nunito"/>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368">
          <p15:clr>
            <a:srgbClr val="A4A3A4"/>
          </p15:clr>
        </p15:guide>
        <p15:guide id="2" pos="2381">
          <p15:clr>
            <a:srgbClr val="A4A3A4"/>
          </p15:clr>
        </p15:guide>
        <p15:guide id="3" orient="horz" pos="2438">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368" orient="horz"/>
        <p:guide pos="2381"/>
        <p:guide pos="2438" orient="horz"/>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Caveat-bold.fntdata"/><Relationship Id="rId10" Type="http://schemas.openxmlformats.org/officeDocument/2006/relationships/font" Target="fonts/Caveat-regular.fntdata"/><Relationship Id="rId13" Type="http://schemas.openxmlformats.org/officeDocument/2006/relationships/font" Target="fonts/Nunito-bold.fntdata"/><Relationship Id="rId12" Type="http://schemas.openxmlformats.org/officeDocument/2006/relationships/font" Target="fonts/Nunito-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Nunito-boldItalic.fntdata"/><Relationship Id="rId14" Type="http://schemas.openxmlformats.org/officeDocument/2006/relationships/font" Target="fonts/Nuni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9f3660ddc3_1_18: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9f3660ddc3_1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9f3660ddc3_1_27: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9f3660ddc3_1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9f3660ddc3_1_36: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9f3660ddc3_1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9f3660ddc3_1_45: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9f3660ddc3_1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flipH="1">
            <a:off x="222110" y="1624587"/>
            <a:ext cx="7044600" cy="42669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57705" y="5891409"/>
            <a:ext cx="7044600" cy="1647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57705" y="4471058"/>
            <a:ext cx="7044600" cy="17499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57705" y="925091"/>
            <a:ext cx="7044600" cy="11904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57705" y="2395696"/>
            <a:ext cx="7044600" cy="71019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57705" y="925091"/>
            <a:ext cx="7044600" cy="11904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57705" y="2395696"/>
            <a:ext cx="3306900" cy="7101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3995291" y="2395696"/>
            <a:ext cx="3306900" cy="7101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57705" y="925091"/>
            <a:ext cx="7044600" cy="11904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57705" y="1154948"/>
            <a:ext cx="2321700" cy="15708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57705" y="2888617"/>
            <a:ext cx="2321700" cy="66090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05325" y="935745"/>
            <a:ext cx="5264700" cy="8503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780000" y="-260"/>
            <a:ext cx="3780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19508" y="2563450"/>
            <a:ext cx="3344400" cy="3081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19508" y="5826865"/>
            <a:ext cx="3344400" cy="25674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083839" y="1505164"/>
            <a:ext cx="3172200" cy="76812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57705" y="8794266"/>
            <a:ext cx="4959600" cy="12579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57705" y="2299346"/>
            <a:ext cx="7044600" cy="4081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57705" y="6552657"/>
            <a:ext cx="7044600" cy="27039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004788" y="9693616"/>
            <a:ext cx="453600" cy="8181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57705" y="925091"/>
            <a:ext cx="7044600" cy="11904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57705" y="2395696"/>
            <a:ext cx="7044600" cy="71019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53" name="Shape 53"/>
        <p:cNvGrpSpPr/>
        <p:nvPr/>
      </p:nvGrpSpPr>
      <p:grpSpPr>
        <a:xfrm>
          <a:off x="0" y="0"/>
          <a:ext cx="0" cy="0"/>
          <a:chOff x="0" y="0"/>
          <a:chExt cx="0" cy="0"/>
        </a:xfrm>
      </p:grpSpPr>
      <p:sp>
        <p:nvSpPr>
          <p:cNvPr id="54" name="Google Shape;54;p13"/>
          <p:cNvSpPr txBox="1"/>
          <p:nvPr/>
        </p:nvSpPr>
        <p:spPr>
          <a:xfrm>
            <a:off x="466725" y="133350"/>
            <a:ext cx="3562200" cy="828600"/>
          </a:xfrm>
          <a:prstGeom prst="rect">
            <a:avLst/>
          </a:prstGeom>
          <a:noFill/>
          <a:ln>
            <a:noFill/>
          </a:ln>
        </p:spPr>
        <p:txBody>
          <a:bodyPr anchorCtr="0" anchor="ctr" bIns="91425" lIns="91425" spcFirstLastPara="1" rIns="91425" wrap="square" tIns="91425">
            <a:noAutofit/>
          </a:bodyPr>
          <a:lstStyle/>
          <a:p>
            <a:pPr indent="0" lvl="0" marL="0" rtl="0" algn="just">
              <a:spcBef>
                <a:spcPts val="300"/>
              </a:spcBef>
              <a:spcAft>
                <a:spcPts val="600"/>
              </a:spcAft>
              <a:buNone/>
            </a:pPr>
            <a:r>
              <a:rPr b="1" lang="es" sz="3900">
                <a:solidFill>
                  <a:srgbClr val="783F04"/>
                </a:solidFill>
                <a:latin typeface="Caveat"/>
                <a:ea typeface="Caveat"/>
                <a:cs typeface="Caveat"/>
                <a:sym typeface="Caveat"/>
              </a:rPr>
              <a:t>  </a:t>
            </a:r>
            <a:r>
              <a:rPr b="1" lang="es" sz="5000">
                <a:solidFill>
                  <a:srgbClr val="660000"/>
                </a:solidFill>
                <a:latin typeface="Caveat"/>
                <a:ea typeface="Caveat"/>
                <a:cs typeface="Caveat"/>
                <a:sym typeface="Caveat"/>
              </a:rPr>
              <a:t>Ahora y aquí</a:t>
            </a:r>
            <a:endParaRPr sz="5200">
              <a:solidFill>
                <a:srgbClr val="660000"/>
              </a:solidFill>
              <a:latin typeface="Caveat"/>
              <a:ea typeface="Caveat"/>
              <a:cs typeface="Caveat"/>
              <a:sym typeface="Caveat"/>
            </a:endParaRPr>
          </a:p>
        </p:txBody>
      </p:sp>
      <p:sp>
        <p:nvSpPr>
          <p:cNvPr id="55" name="Google Shape;55;p13"/>
          <p:cNvSpPr txBox="1"/>
          <p:nvPr/>
        </p:nvSpPr>
        <p:spPr>
          <a:xfrm>
            <a:off x="381975" y="1688574"/>
            <a:ext cx="6784500" cy="1220400"/>
          </a:xfrm>
          <a:prstGeom prst="rect">
            <a:avLst/>
          </a:prstGeom>
          <a:solidFill>
            <a:srgbClr val="FF9900"/>
          </a:solid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b="1" lang="es" sz="1300">
                <a:solidFill>
                  <a:srgbClr val="741B47"/>
                </a:solidFill>
                <a:latin typeface="Nunito"/>
                <a:ea typeface="Nunito"/>
                <a:cs typeface="Nunito"/>
                <a:sym typeface="Nunito"/>
              </a:rPr>
              <a:t>0.- Punto de partida: </a:t>
            </a:r>
            <a:r>
              <a:rPr lang="es" sz="1200">
                <a:solidFill>
                  <a:srgbClr val="4C1130"/>
                </a:solidFill>
                <a:latin typeface="Nunito"/>
                <a:ea typeface="Nunito"/>
                <a:cs typeface="Nunito"/>
                <a:sym typeface="Nunito"/>
              </a:rPr>
              <a:t>Identifica la situación de dificultad en que te encuentras: la convulsión debida a la pandemia actual; una situación personal que te genera dolor o sufrimiento…</a:t>
            </a:r>
            <a:endParaRPr sz="1200">
              <a:solidFill>
                <a:srgbClr val="4C1130"/>
              </a:solidFill>
              <a:latin typeface="Nunito"/>
              <a:ea typeface="Nunito"/>
              <a:cs typeface="Nunito"/>
              <a:sym typeface="Nunito"/>
            </a:endParaRPr>
          </a:p>
          <a:p>
            <a:pPr indent="0" lvl="0" marL="0" rtl="0" algn="just">
              <a:spcBef>
                <a:spcPts val="600"/>
              </a:spcBef>
              <a:spcAft>
                <a:spcPts val="0"/>
              </a:spcAft>
              <a:buNone/>
            </a:pPr>
            <a:r>
              <a:rPr lang="es" sz="1200">
                <a:solidFill>
                  <a:srgbClr val="4C1130"/>
                </a:solidFill>
                <a:latin typeface="Nunito"/>
                <a:ea typeface="Nunito"/>
                <a:cs typeface="Nunito"/>
                <a:sym typeface="Nunito"/>
              </a:rPr>
              <a:t>¿Te sorprendió el inicio de esta situación? ¿Y lo que ha ido aconteciendo después?</a:t>
            </a:r>
            <a:endParaRPr sz="1200">
              <a:solidFill>
                <a:srgbClr val="4C1130"/>
              </a:solidFill>
              <a:latin typeface="Nunito"/>
              <a:ea typeface="Nunito"/>
              <a:cs typeface="Nunito"/>
              <a:sym typeface="Nunito"/>
            </a:endParaRPr>
          </a:p>
          <a:p>
            <a:pPr indent="0" lvl="0" marL="0" rtl="0" algn="just">
              <a:spcBef>
                <a:spcPts val="0"/>
              </a:spcBef>
              <a:spcAft>
                <a:spcPts val="0"/>
              </a:spcAft>
              <a:buNone/>
            </a:pPr>
            <a:r>
              <a:rPr lang="es" sz="1200">
                <a:solidFill>
                  <a:srgbClr val="4C1130"/>
                </a:solidFill>
                <a:latin typeface="Nunito"/>
                <a:ea typeface="Nunito"/>
                <a:cs typeface="Nunito"/>
                <a:sym typeface="Nunito"/>
              </a:rPr>
              <a:t>¿Cómo te sientes en esta situación? Sé todo lo explícito que puedas contigo mismo al contestar esta pregunta. Se trata solo de “ubicarte” en la situación, sin más reflexión.</a:t>
            </a:r>
            <a:endParaRPr sz="1200">
              <a:solidFill>
                <a:srgbClr val="4C1130"/>
              </a:solidFill>
              <a:latin typeface="Nunito"/>
              <a:ea typeface="Nunito"/>
              <a:cs typeface="Nunito"/>
              <a:sym typeface="Nunito"/>
            </a:endParaRPr>
          </a:p>
        </p:txBody>
      </p:sp>
      <p:sp>
        <p:nvSpPr>
          <p:cNvPr id="56" name="Google Shape;56;p13"/>
          <p:cNvSpPr txBox="1"/>
          <p:nvPr/>
        </p:nvSpPr>
        <p:spPr>
          <a:xfrm>
            <a:off x="371475" y="3152750"/>
            <a:ext cx="6805500" cy="1328100"/>
          </a:xfrm>
          <a:prstGeom prst="rect">
            <a:avLst/>
          </a:prstGeom>
          <a:solidFill>
            <a:srgbClr val="FFF2CC"/>
          </a:solid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b="1" lang="es" sz="1300">
                <a:solidFill>
                  <a:srgbClr val="741B47"/>
                </a:solidFill>
                <a:latin typeface="Nunito"/>
                <a:ea typeface="Nunito"/>
                <a:cs typeface="Nunito"/>
                <a:sym typeface="Nunito"/>
              </a:rPr>
              <a:t>1.- ¿Aceptas la situación?</a:t>
            </a:r>
            <a:r>
              <a:rPr b="1" lang="es" sz="1300">
                <a:solidFill>
                  <a:schemeClr val="dk1"/>
                </a:solidFill>
                <a:latin typeface="Nunito"/>
                <a:ea typeface="Nunito"/>
                <a:cs typeface="Nunito"/>
                <a:sym typeface="Nunito"/>
              </a:rPr>
              <a:t> </a:t>
            </a:r>
            <a:r>
              <a:rPr i="1" lang="es" sz="1200">
                <a:solidFill>
                  <a:schemeClr val="dk1"/>
                </a:solidFill>
                <a:latin typeface="Nunito"/>
                <a:ea typeface="Nunito"/>
                <a:cs typeface="Nunito"/>
                <a:sym typeface="Nunito"/>
              </a:rPr>
              <a:t>(Primer paso: esperar la cruz con la determinación de aceptarla)</a:t>
            </a:r>
            <a:endParaRPr i="1" sz="1200">
              <a:solidFill>
                <a:schemeClr val="dk1"/>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Aquí aceptar no es resignarse, sino afrontar, “ponerte frente a” en lugar de “de espaldas a”.</a:t>
            </a:r>
            <a:endParaRPr sz="1200">
              <a:solidFill>
                <a:srgbClr val="741B47"/>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¿Aceptas lo que ocurre o prefieres “no dar vueltas al asunto”, no pensar demasiado?</a:t>
            </a:r>
            <a:endParaRPr sz="1200">
              <a:solidFill>
                <a:srgbClr val="741B47"/>
              </a:solidFill>
              <a:latin typeface="Nunito"/>
              <a:ea typeface="Nunito"/>
              <a:cs typeface="Nunito"/>
              <a:sym typeface="Nunito"/>
            </a:endParaRPr>
          </a:p>
          <a:p>
            <a:pPr indent="0" lvl="0" marL="0" rtl="0" algn="just">
              <a:spcBef>
                <a:spcPts val="600"/>
              </a:spcBef>
              <a:spcAft>
                <a:spcPts val="600"/>
              </a:spcAft>
              <a:buNone/>
            </a:pPr>
            <a:r>
              <a:rPr lang="es" sz="1200">
                <a:solidFill>
                  <a:srgbClr val="741B47"/>
                </a:solidFill>
                <a:latin typeface="Nunito"/>
                <a:ea typeface="Nunito"/>
                <a:cs typeface="Nunito"/>
                <a:sym typeface="Nunito"/>
              </a:rPr>
              <a:t>¿Qué te parece que significaba para Montfort </a:t>
            </a:r>
            <a:r>
              <a:rPr i="1" lang="es" sz="1200">
                <a:solidFill>
                  <a:srgbClr val="741B47"/>
                </a:solidFill>
                <a:latin typeface="Nunito"/>
                <a:ea typeface="Nunito"/>
                <a:cs typeface="Nunito"/>
                <a:sym typeface="Nunito"/>
              </a:rPr>
              <a:t>estar alerta</a:t>
            </a:r>
            <a:r>
              <a:rPr lang="es" sz="1200">
                <a:solidFill>
                  <a:srgbClr val="741B47"/>
                </a:solidFill>
                <a:latin typeface="Nunito"/>
                <a:ea typeface="Nunito"/>
                <a:cs typeface="Nunito"/>
                <a:sym typeface="Nunito"/>
              </a:rPr>
              <a:t>: angustiarse por lo que podía suceder o estar verdaderamente despierto para vivir en plenitud y tomar buenas decisiones? </a:t>
            </a:r>
            <a:endParaRPr sz="1200">
              <a:solidFill>
                <a:srgbClr val="741B47"/>
              </a:solidFill>
              <a:latin typeface="Nunito"/>
              <a:ea typeface="Nunito"/>
              <a:cs typeface="Nunito"/>
              <a:sym typeface="Nunito"/>
            </a:endParaRPr>
          </a:p>
        </p:txBody>
      </p:sp>
      <p:sp>
        <p:nvSpPr>
          <p:cNvPr id="57" name="Google Shape;57;p13"/>
          <p:cNvSpPr txBox="1"/>
          <p:nvPr/>
        </p:nvSpPr>
        <p:spPr>
          <a:xfrm>
            <a:off x="399225" y="6031800"/>
            <a:ext cx="6784500" cy="3897000"/>
          </a:xfrm>
          <a:prstGeom prst="rect">
            <a:avLst/>
          </a:prstGeom>
          <a:solidFill>
            <a:srgbClr val="D9EAD3"/>
          </a:solid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es" sz="1200">
                <a:solidFill>
                  <a:schemeClr val="dk1"/>
                </a:solidFill>
                <a:latin typeface="Nunito"/>
                <a:ea typeface="Nunito"/>
                <a:cs typeface="Nunito"/>
                <a:sym typeface="Nunito"/>
              </a:rPr>
              <a:t>Ante circunstancias que le podían crear ansiedad, Montfort se motivaba diciendo: “Tengo un Padre en el cielo que no me falla jamás” (Carta 2). Esta expresión no brota espontáneamente; proviene más bien de la lectura que, con ojos de fe, él hacía de su vida. Un ejemplo:</a:t>
            </a:r>
            <a:endParaRPr sz="1200">
              <a:solidFill>
                <a:schemeClr val="dk1"/>
              </a:solidFill>
              <a:latin typeface="Nunito"/>
              <a:ea typeface="Nunito"/>
              <a:cs typeface="Nunito"/>
              <a:sym typeface="Nunito"/>
            </a:endParaRPr>
          </a:p>
          <a:p>
            <a:pPr indent="0" lvl="0" marL="0" marR="20325" rtl="0" algn="just">
              <a:spcBef>
                <a:spcPts val="600"/>
              </a:spcBef>
              <a:spcAft>
                <a:spcPts val="0"/>
              </a:spcAft>
              <a:buNone/>
            </a:pPr>
            <a:r>
              <a:rPr lang="es" sz="1200">
                <a:solidFill>
                  <a:schemeClr val="dk1"/>
                </a:solidFill>
                <a:latin typeface="Nunito"/>
                <a:ea typeface="Nunito"/>
                <a:cs typeface="Nunito"/>
                <a:sym typeface="Nunito"/>
              </a:rPr>
              <a:t>Montfort estudiaba en un seminario para estudiantes pobres. Inesperadamente, muere el señor de la Barmondière, fundador y pilar del seminario. Montfort se encuentra, pues, sin ningún apoyo financiero. ¿Qué sucederá ahora? Tendrá que suspender sus estudios? ¿No podrá ser sacerdote? Todo era posible. Él analizó la situación así: estoy aquí por el Señor; Él me trajo y hasta ahora me ha sostenido aquí. Luego no hay por qué preocuparse. Si Él quiere que yo sea su sacerdote, ya me dará los medios. De todas formas, el Señor me seguirá tratando con su bondad acostumbrada. Conclusión: “Tengo un Padre en el cielo que no me fallará jamás”.</a:t>
            </a:r>
            <a:endParaRPr sz="1200">
              <a:solidFill>
                <a:schemeClr val="dk1"/>
              </a:solidFill>
              <a:latin typeface="Nunito"/>
              <a:ea typeface="Nunito"/>
              <a:cs typeface="Nunito"/>
              <a:sym typeface="Nunito"/>
            </a:endParaRPr>
          </a:p>
          <a:p>
            <a:pPr indent="0" lvl="0" marL="0" rtl="0" algn="just">
              <a:spcBef>
                <a:spcPts val="600"/>
              </a:spcBef>
              <a:spcAft>
                <a:spcPts val="0"/>
              </a:spcAft>
              <a:buNone/>
            </a:pPr>
            <a:r>
              <a:rPr lang="es" sz="1200">
                <a:solidFill>
                  <a:schemeClr val="dk1"/>
                </a:solidFill>
                <a:latin typeface="Nunito"/>
                <a:ea typeface="Nunito"/>
                <a:cs typeface="Nunito"/>
                <a:sym typeface="Nunito"/>
              </a:rPr>
              <a:t>Esta confianza lo hacía audaz a la hora de tomar decisiones. Puesto que la Providencia de Dios jamás le había fallado y nunca le fallaría, él se sentía animado a tomar decisiones y a actuar, aun en situaciones en las cuales las cosas no eran tan claras en el momento. “Me siento respaldado por el tesoro inagotable de la divina Providencia, que nunca nos ha fallado en todo lo que hemos emprendido por honor a su gloria.” (Carta 33)</a:t>
            </a:r>
            <a:endParaRPr sz="1200">
              <a:solidFill>
                <a:schemeClr val="dk1"/>
              </a:solidFill>
              <a:latin typeface="Nunito"/>
              <a:ea typeface="Nunito"/>
              <a:cs typeface="Nunito"/>
              <a:sym typeface="Nunito"/>
            </a:endParaRPr>
          </a:p>
          <a:p>
            <a:pPr indent="0" lvl="0" marL="0" rtl="0" algn="just">
              <a:spcBef>
                <a:spcPts val="600"/>
              </a:spcBef>
              <a:spcAft>
                <a:spcPts val="600"/>
              </a:spcAft>
              <a:buNone/>
            </a:pPr>
            <a:r>
              <a:rPr lang="es" sz="1200">
                <a:solidFill>
                  <a:schemeClr val="dk1"/>
                </a:solidFill>
                <a:latin typeface="Nunito"/>
                <a:ea typeface="Nunito"/>
                <a:cs typeface="Nunito"/>
                <a:sym typeface="Nunito"/>
              </a:rPr>
              <a:t>Apoyados en esta confianza absoluta en la Providencia de Dios, es posible saltar a lo desconocido o, en otras palabras, afrontar riesgos. De esta manera, Montfort nos sorprende con otro de sus principios: Arriesgarse por el Señor, pues “si no arriesgamos nada por Dios, no haremos nada importante por Él” (C 27)</a:t>
            </a:r>
            <a:endParaRPr sz="1200">
              <a:solidFill>
                <a:schemeClr val="dk1"/>
              </a:solidFill>
              <a:latin typeface="Nunito"/>
              <a:ea typeface="Nunito"/>
              <a:cs typeface="Nunito"/>
              <a:sym typeface="Nunito"/>
            </a:endParaRPr>
          </a:p>
        </p:txBody>
      </p:sp>
      <p:sp>
        <p:nvSpPr>
          <p:cNvPr id="58" name="Google Shape;58;p13"/>
          <p:cNvSpPr txBox="1"/>
          <p:nvPr/>
        </p:nvSpPr>
        <p:spPr>
          <a:xfrm>
            <a:off x="399225" y="4714875"/>
            <a:ext cx="6784500" cy="1019100"/>
          </a:xfrm>
          <a:prstGeom prst="rect">
            <a:avLst/>
          </a:prstGeom>
          <a:solidFill>
            <a:srgbClr val="FFF2CC"/>
          </a:solid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b="1" lang="es" sz="1300">
                <a:solidFill>
                  <a:srgbClr val="741B47"/>
                </a:solidFill>
                <a:latin typeface="Nunito"/>
                <a:ea typeface="Nunito"/>
                <a:cs typeface="Nunito"/>
                <a:sym typeface="Nunito"/>
              </a:rPr>
              <a:t>2.- ¿Por qué actitud optas?</a:t>
            </a:r>
            <a:r>
              <a:rPr lang="es" sz="1200">
                <a:solidFill>
                  <a:schemeClr val="dk1"/>
                </a:solidFill>
                <a:latin typeface="Nunito"/>
                <a:ea typeface="Nunito"/>
                <a:cs typeface="Nunito"/>
                <a:sym typeface="Nunito"/>
              </a:rPr>
              <a:t> </a:t>
            </a:r>
            <a:r>
              <a:rPr i="1" lang="es" sz="1200">
                <a:solidFill>
                  <a:schemeClr val="dk1"/>
                </a:solidFill>
                <a:latin typeface="Nunito"/>
                <a:ea typeface="Nunito"/>
                <a:cs typeface="Nunito"/>
                <a:sym typeface="Nunito"/>
              </a:rPr>
              <a:t>(Segundo paso: ponerse en las manos de Dios)</a:t>
            </a:r>
            <a:endParaRPr i="1" sz="1200">
              <a:solidFill>
                <a:schemeClr val="dk1"/>
              </a:solidFill>
              <a:latin typeface="Nunito"/>
              <a:ea typeface="Nunito"/>
              <a:cs typeface="Nunito"/>
              <a:sym typeface="Nunito"/>
            </a:endParaRPr>
          </a:p>
          <a:p>
            <a:pPr indent="0" lvl="0" marL="0" rtl="0" algn="just">
              <a:spcBef>
                <a:spcPts val="600"/>
              </a:spcBef>
              <a:spcAft>
                <a:spcPts val="600"/>
              </a:spcAft>
              <a:buNone/>
            </a:pPr>
            <a:r>
              <a:rPr lang="es" sz="1200">
                <a:solidFill>
                  <a:srgbClr val="741B47"/>
                </a:solidFill>
                <a:latin typeface="Nunito"/>
                <a:ea typeface="Nunito"/>
                <a:cs typeface="Nunito"/>
                <a:sym typeface="Nunito"/>
              </a:rPr>
              <a:t>¿Estás confiando en la Providencia, como Montfort? ¿Prefieres actuar por tu cuenta y de vez en cuando hablar con Dios sobre cómo te van las cosas? ¿Confías plenamente en la Providencia y por eso te pones en acción para encontrar la manera de que la Providencia te ayude?</a:t>
            </a:r>
            <a:endParaRPr sz="1200">
              <a:solidFill>
                <a:srgbClr val="741B47"/>
              </a:solidFill>
              <a:latin typeface="Nunito"/>
              <a:ea typeface="Nunito"/>
              <a:cs typeface="Nunito"/>
              <a:sym typeface="Nunito"/>
            </a:endParaRPr>
          </a:p>
        </p:txBody>
      </p:sp>
      <p:pic>
        <p:nvPicPr>
          <p:cNvPr id="59" name="Google Shape;59;p13"/>
          <p:cNvPicPr preferRelativeResize="0"/>
          <p:nvPr/>
        </p:nvPicPr>
        <p:blipFill rotWithShape="1">
          <a:blip r:embed="rId3">
            <a:alphaModFix amt="40000"/>
          </a:blip>
          <a:srcRect b="0" l="0" r="0" t="70887"/>
          <a:stretch/>
        </p:blipFill>
        <p:spPr>
          <a:xfrm>
            <a:off x="11475" y="-36488"/>
            <a:ext cx="7560000" cy="1470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63" name="Shape 63"/>
        <p:cNvGrpSpPr/>
        <p:nvPr/>
      </p:nvGrpSpPr>
      <p:grpSpPr>
        <a:xfrm>
          <a:off x="0" y="0"/>
          <a:ext cx="0" cy="0"/>
          <a:chOff x="0" y="0"/>
          <a:chExt cx="0" cy="0"/>
        </a:xfrm>
      </p:grpSpPr>
      <p:sp>
        <p:nvSpPr>
          <p:cNvPr id="64" name="Google Shape;64;p14"/>
          <p:cNvSpPr txBox="1"/>
          <p:nvPr/>
        </p:nvSpPr>
        <p:spPr>
          <a:xfrm>
            <a:off x="466725" y="133350"/>
            <a:ext cx="3562200" cy="828600"/>
          </a:xfrm>
          <a:prstGeom prst="rect">
            <a:avLst/>
          </a:prstGeom>
          <a:noFill/>
          <a:ln>
            <a:noFill/>
          </a:ln>
        </p:spPr>
        <p:txBody>
          <a:bodyPr anchorCtr="0" anchor="ctr" bIns="91425" lIns="91425" spcFirstLastPara="1" rIns="91425" wrap="square" tIns="91425">
            <a:noAutofit/>
          </a:bodyPr>
          <a:lstStyle/>
          <a:p>
            <a:pPr indent="0" lvl="0" marL="0" rtl="0" algn="just">
              <a:spcBef>
                <a:spcPts val="300"/>
              </a:spcBef>
              <a:spcAft>
                <a:spcPts val="600"/>
              </a:spcAft>
              <a:buNone/>
            </a:pPr>
            <a:r>
              <a:rPr b="1" lang="es" sz="3900">
                <a:solidFill>
                  <a:srgbClr val="783F04"/>
                </a:solidFill>
                <a:latin typeface="Caveat"/>
                <a:ea typeface="Caveat"/>
                <a:cs typeface="Caveat"/>
                <a:sym typeface="Caveat"/>
              </a:rPr>
              <a:t>  </a:t>
            </a:r>
            <a:r>
              <a:rPr b="1" lang="es" sz="5000">
                <a:solidFill>
                  <a:srgbClr val="660000"/>
                </a:solidFill>
                <a:latin typeface="Caveat"/>
                <a:ea typeface="Caveat"/>
                <a:cs typeface="Caveat"/>
                <a:sym typeface="Caveat"/>
              </a:rPr>
              <a:t>Ahora y aquí</a:t>
            </a:r>
            <a:endParaRPr sz="5200">
              <a:solidFill>
                <a:srgbClr val="660000"/>
              </a:solidFill>
              <a:latin typeface="Caveat"/>
              <a:ea typeface="Caveat"/>
              <a:cs typeface="Caveat"/>
              <a:sym typeface="Caveat"/>
            </a:endParaRPr>
          </a:p>
        </p:txBody>
      </p:sp>
      <p:pic>
        <p:nvPicPr>
          <p:cNvPr id="65" name="Google Shape;65;p14"/>
          <p:cNvPicPr preferRelativeResize="0"/>
          <p:nvPr/>
        </p:nvPicPr>
        <p:blipFill rotWithShape="1">
          <a:blip r:embed="rId3">
            <a:alphaModFix amt="40000"/>
          </a:blip>
          <a:srcRect b="0" l="0" r="0" t="70887"/>
          <a:stretch/>
        </p:blipFill>
        <p:spPr>
          <a:xfrm>
            <a:off x="11475" y="-36488"/>
            <a:ext cx="7560000" cy="1470125"/>
          </a:xfrm>
          <a:prstGeom prst="rect">
            <a:avLst/>
          </a:prstGeom>
          <a:noFill/>
          <a:ln>
            <a:noFill/>
          </a:ln>
        </p:spPr>
      </p:pic>
      <p:sp>
        <p:nvSpPr>
          <p:cNvPr id="66" name="Google Shape;66;p14"/>
          <p:cNvSpPr txBox="1"/>
          <p:nvPr/>
        </p:nvSpPr>
        <p:spPr>
          <a:xfrm>
            <a:off x="460500" y="1695450"/>
            <a:ext cx="6639000" cy="828600"/>
          </a:xfrm>
          <a:prstGeom prst="rect">
            <a:avLst/>
          </a:prstGeom>
          <a:solidFill>
            <a:srgbClr val="FF9900"/>
          </a:solid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b="1" lang="es" sz="1300">
                <a:solidFill>
                  <a:srgbClr val="741B47"/>
                </a:solidFill>
                <a:latin typeface="Nunito"/>
                <a:ea typeface="Nunito"/>
                <a:cs typeface="Nunito"/>
                <a:sym typeface="Nunito"/>
              </a:rPr>
              <a:t>3.- Mirar en profundidad</a:t>
            </a:r>
            <a:r>
              <a:rPr lang="es" sz="1200">
                <a:solidFill>
                  <a:schemeClr val="dk1"/>
                </a:solidFill>
                <a:latin typeface="Nunito"/>
                <a:ea typeface="Nunito"/>
                <a:cs typeface="Nunito"/>
                <a:sym typeface="Nunito"/>
              </a:rPr>
              <a:t> </a:t>
            </a:r>
            <a:r>
              <a:rPr i="1" lang="es" sz="1200">
                <a:solidFill>
                  <a:schemeClr val="dk1"/>
                </a:solidFill>
                <a:latin typeface="Nunito"/>
                <a:ea typeface="Nunito"/>
                <a:cs typeface="Nunito"/>
                <a:sym typeface="Nunito"/>
              </a:rPr>
              <a:t>(Tercer paso: sentirse más grande que la cruz)</a:t>
            </a:r>
            <a:endParaRPr i="1" sz="1200">
              <a:solidFill>
                <a:schemeClr val="dk1"/>
              </a:solidFill>
              <a:latin typeface="Nunito"/>
              <a:ea typeface="Nunito"/>
              <a:cs typeface="Nunito"/>
              <a:sym typeface="Nunito"/>
            </a:endParaRPr>
          </a:p>
          <a:p>
            <a:pPr indent="457200" lvl="0" marL="914400" rtl="0" algn="just">
              <a:spcBef>
                <a:spcPts val="0"/>
              </a:spcBef>
              <a:spcAft>
                <a:spcPts val="0"/>
              </a:spcAft>
              <a:buNone/>
            </a:pPr>
            <a:r>
              <a:rPr i="1" lang="es" sz="1200">
                <a:solidFill>
                  <a:schemeClr val="dk1"/>
                </a:solidFill>
                <a:latin typeface="Nunito"/>
                <a:ea typeface="Nunito"/>
                <a:cs typeface="Nunito"/>
                <a:sym typeface="Nunito"/>
              </a:rPr>
              <a:t>             (Cuarto paso: ver la riqueza escondida en la cruz)</a:t>
            </a:r>
            <a:endParaRPr i="1" sz="1200">
              <a:solidFill>
                <a:schemeClr val="dk1"/>
              </a:solidFill>
              <a:latin typeface="Nunito"/>
              <a:ea typeface="Nunito"/>
              <a:cs typeface="Nunito"/>
              <a:sym typeface="Nunito"/>
            </a:endParaRPr>
          </a:p>
          <a:p>
            <a:pPr indent="0" lvl="0" marL="0" rtl="0" algn="just">
              <a:spcBef>
                <a:spcPts val="600"/>
              </a:spcBef>
              <a:spcAft>
                <a:spcPts val="600"/>
              </a:spcAft>
              <a:buNone/>
            </a:pPr>
            <a:r>
              <a:rPr lang="es" sz="1200">
                <a:solidFill>
                  <a:srgbClr val="4C1130"/>
                </a:solidFill>
                <a:latin typeface="Nunito"/>
                <a:ea typeface="Nunito"/>
                <a:cs typeface="Nunito"/>
                <a:sym typeface="Nunito"/>
              </a:rPr>
              <a:t>Puedes reflexionar a partir de esta meditación y relacionarla con la situación que te trae aquí:</a:t>
            </a:r>
            <a:endParaRPr sz="1200">
              <a:solidFill>
                <a:srgbClr val="4C1130"/>
              </a:solidFill>
              <a:latin typeface="Nunito"/>
              <a:ea typeface="Nunito"/>
              <a:cs typeface="Nunito"/>
              <a:sym typeface="Nunito"/>
            </a:endParaRPr>
          </a:p>
        </p:txBody>
      </p:sp>
      <p:sp>
        <p:nvSpPr>
          <p:cNvPr id="67" name="Google Shape;67;p14"/>
          <p:cNvSpPr txBox="1"/>
          <p:nvPr/>
        </p:nvSpPr>
        <p:spPr>
          <a:xfrm>
            <a:off x="460500" y="2828775"/>
            <a:ext cx="6639000" cy="7044900"/>
          </a:xfrm>
          <a:prstGeom prst="rect">
            <a:avLst/>
          </a:prstGeom>
          <a:solidFill>
            <a:srgbClr val="FCE5CD"/>
          </a:solidFill>
          <a:ln cap="flat" cmpd="sng" w="19050">
            <a:solidFill>
              <a:srgbClr val="99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s" sz="1200">
                <a:solidFill>
                  <a:srgbClr val="38761D"/>
                </a:solidFill>
                <a:latin typeface="Nunito"/>
                <a:ea typeface="Nunito"/>
                <a:cs typeface="Nunito"/>
                <a:sym typeface="Nunito"/>
              </a:rPr>
              <a:t>«¿No era necesario que el Cristo padeciera eso y entrara así en su gloria?» (Lc 24,26)</a:t>
            </a:r>
            <a:endParaRPr sz="1200">
              <a:solidFill>
                <a:srgbClr val="38761D"/>
              </a:solidFill>
              <a:latin typeface="Nunito"/>
              <a:ea typeface="Nunito"/>
              <a:cs typeface="Nunito"/>
              <a:sym typeface="Nunito"/>
            </a:endParaRPr>
          </a:p>
          <a:p>
            <a:pPr indent="0" lvl="0" marL="0" rtl="0" algn="just">
              <a:spcBef>
                <a:spcPts val="600"/>
              </a:spcBef>
              <a:spcAft>
                <a:spcPts val="0"/>
              </a:spcAft>
              <a:buNone/>
            </a:pPr>
            <a:r>
              <a:rPr lang="es" sz="1200">
                <a:solidFill>
                  <a:srgbClr val="38761D"/>
                </a:solidFill>
                <a:latin typeface="Nunito"/>
                <a:ea typeface="Nunito"/>
                <a:cs typeface="Nunito"/>
                <a:sym typeface="Nunito"/>
              </a:rPr>
              <a:t>Piensa en algunos de los acontecimientos dolorosos de tu vida. ¿Cuántos de ellos son hoy para ti motivo de agradecimiento por haberte servido para cambiar y crecer? Hay aquí implícita una verdad elemental de la vida que la mayoría de las personas no llegan nunca a descubrir. Los acontecimientos afortunados hacen la vida más placentera, pero no son causa de autoconocimiento, de crecimiento y de libertad. Este es un privilegio reservado a aquellas cosas, personas y situaciones que nos ocasionan algún dolor.</a:t>
            </a:r>
            <a:endParaRPr sz="1200">
              <a:solidFill>
                <a:srgbClr val="38761D"/>
              </a:solidFill>
              <a:latin typeface="Nunito"/>
              <a:ea typeface="Nunito"/>
              <a:cs typeface="Nunito"/>
              <a:sym typeface="Nunito"/>
            </a:endParaRPr>
          </a:p>
          <a:p>
            <a:pPr indent="0" lvl="0" marL="0" rtl="0" algn="just">
              <a:spcBef>
                <a:spcPts val="600"/>
              </a:spcBef>
              <a:spcAft>
                <a:spcPts val="0"/>
              </a:spcAft>
              <a:buNone/>
            </a:pPr>
            <a:r>
              <a:rPr lang="es" sz="1200">
                <a:solidFill>
                  <a:srgbClr val="38761D"/>
                </a:solidFill>
                <a:latin typeface="Nunito"/>
                <a:ea typeface="Nunito"/>
                <a:cs typeface="Nunito"/>
                <a:sym typeface="Nunito"/>
              </a:rPr>
              <a:t>Todo acontecimiento doloroso encierra una semilla de crecimiento y de liberación. [...] Piensa en algún acontecimiento reciente que te haya ocasionado dolor y sentimientos negativos. Cualquiera que haya sido la cosa, persona o situación que te ha producido tales sentimientos, ha sido «maestra» para ti porque te ha revelado algo (o mucho) acerca de ti que probablemente no sabías y te ha invitado y desafiado a descubrirte y conocerte mejor y, consiguientemente, a crecer y acceder a la vida y a la libertad.</a:t>
            </a:r>
            <a:endParaRPr sz="1200">
              <a:solidFill>
                <a:srgbClr val="38761D"/>
              </a:solidFill>
              <a:latin typeface="Nunito"/>
              <a:ea typeface="Nunito"/>
              <a:cs typeface="Nunito"/>
              <a:sym typeface="Nunito"/>
            </a:endParaRPr>
          </a:p>
          <a:p>
            <a:pPr indent="0" lvl="0" marL="0" rtl="0" algn="just">
              <a:spcBef>
                <a:spcPts val="600"/>
              </a:spcBef>
              <a:spcAft>
                <a:spcPts val="0"/>
              </a:spcAft>
              <a:buNone/>
            </a:pPr>
            <a:r>
              <a:rPr lang="es" sz="1200">
                <a:solidFill>
                  <a:srgbClr val="38761D"/>
                </a:solidFill>
                <a:latin typeface="Nunito"/>
                <a:ea typeface="Nunito"/>
                <a:cs typeface="Nunito"/>
                <a:sym typeface="Nunito"/>
              </a:rPr>
              <a:t>Intenta ahora identificar el sentimiento negativo que ese acontecimiento ha despertado en ti. Puede haber sido un sentimiento de inquietud, de inseguridad, de envidia, de ira, de culpa… ¿Qué te dice esa emoción acerca de ti mismo, de tus valores, de tu manera de percibir el mundo y la vida y, sobre todo, de tu «programación» y tus condicionamientos? Si consigues descubrirlo, te librarás de alguna ilusión o espejismo al que hasta ahora te habías aferrado, o dejarás de percibir alguna cosa de manera deformada, o corregirás alguna falsa creencia, o aprenderás a distanciarte de tu sufrimiento… con tal de que comprendas que todo ello ha sido causado por tu «programación», no por la propia realidad: e inesperadamente comprobarás que te sientes plenamente agradecido por esos sentimientos negativos y por la persona o el acontecimiento que los ha originado.</a:t>
            </a:r>
            <a:endParaRPr sz="1200">
              <a:solidFill>
                <a:srgbClr val="38761D"/>
              </a:solidFill>
              <a:latin typeface="Nunito"/>
              <a:ea typeface="Nunito"/>
              <a:cs typeface="Nunito"/>
              <a:sym typeface="Nunito"/>
            </a:endParaRPr>
          </a:p>
          <a:p>
            <a:pPr indent="0" lvl="0" marL="0" rtl="0" algn="just">
              <a:spcBef>
                <a:spcPts val="600"/>
              </a:spcBef>
              <a:spcAft>
                <a:spcPts val="600"/>
              </a:spcAft>
              <a:buNone/>
            </a:pPr>
            <a:r>
              <a:rPr lang="es" sz="1200">
                <a:solidFill>
                  <a:srgbClr val="38761D"/>
                </a:solidFill>
                <a:latin typeface="Nunito"/>
                <a:ea typeface="Nunito"/>
                <a:cs typeface="Nunito"/>
                <a:sym typeface="Nunito"/>
              </a:rPr>
              <a:t>Intenta ahora dar un paso más. Considera todo cuanto piensas, sientes, dices y haces… y no te agrada: tus emociones negativas, tus defectos, tus «handicaps», tus errores, tus apegos, tus neurosis, tus dependencias… y tus pecados, naturalmente. Puedes considerarlo todo ello como una parte necesaria de tu desarrollo; como algo que te ofrece una promesa de crecimiento y de gracia para ti y para otros y que no se daría sin esa cosa concreta que tanto te desagrada. Y si tú mismo has ocasionado dolor y sentimientos negativos a otros, piensa que en ese momento has ejercido con ellos la función de «maestro» y les has dado ocasión de autoconocerse y de crecer. Puedes seguir considerándolo hasta que lo veas todo ello como una «feliz culpa», como un pecado necesario que es ocasión de un inmenso bien para ti y para el mundo. Si eres capaz de hacerlo, tu corazón se verá inundado de paz, de agradecimiento, de amor y de aceptación de todas y cada una de las realidades. Y habrás descubierto qué es lo que la gente busca en todas partes sin jamás encontrarlo: la fuente de la serenidad y de la alegría que se esconde en cada corazón humano. </a:t>
            </a:r>
            <a:r>
              <a:rPr i="1" lang="es" sz="1200">
                <a:solidFill>
                  <a:srgbClr val="38761D"/>
                </a:solidFill>
                <a:latin typeface="Nunito"/>
                <a:ea typeface="Nunito"/>
                <a:cs typeface="Nunito"/>
                <a:sym typeface="Nunito"/>
              </a:rPr>
              <a:t>(Anthony de Mello, Meditación 26, Llamada al amor)</a:t>
            </a:r>
            <a:endParaRPr i="1" sz="1200">
              <a:solidFill>
                <a:srgbClr val="38761D"/>
              </a:solidFill>
              <a:latin typeface="Nunito"/>
              <a:ea typeface="Nunito"/>
              <a:cs typeface="Nunito"/>
              <a:sym typeface="Nuni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71" name="Shape 71"/>
        <p:cNvGrpSpPr/>
        <p:nvPr/>
      </p:nvGrpSpPr>
      <p:grpSpPr>
        <a:xfrm>
          <a:off x="0" y="0"/>
          <a:ext cx="0" cy="0"/>
          <a:chOff x="0" y="0"/>
          <a:chExt cx="0" cy="0"/>
        </a:xfrm>
      </p:grpSpPr>
      <p:sp>
        <p:nvSpPr>
          <p:cNvPr id="72" name="Google Shape;72;p15"/>
          <p:cNvSpPr txBox="1"/>
          <p:nvPr/>
        </p:nvSpPr>
        <p:spPr>
          <a:xfrm>
            <a:off x="466725" y="133350"/>
            <a:ext cx="3562200" cy="828600"/>
          </a:xfrm>
          <a:prstGeom prst="rect">
            <a:avLst/>
          </a:prstGeom>
          <a:noFill/>
          <a:ln>
            <a:noFill/>
          </a:ln>
        </p:spPr>
        <p:txBody>
          <a:bodyPr anchorCtr="0" anchor="ctr" bIns="91425" lIns="91425" spcFirstLastPara="1" rIns="91425" wrap="square" tIns="91425">
            <a:noAutofit/>
          </a:bodyPr>
          <a:lstStyle/>
          <a:p>
            <a:pPr indent="0" lvl="0" marL="0" rtl="0" algn="just">
              <a:spcBef>
                <a:spcPts val="300"/>
              </a:spcBef>
              <a:spcAft>
                <a:spcPts val="600"/>
              </a:spcAft>
              <a:buNone/>
            </a:pPr>
            <a:r>
              <a:rPr b="1" lang="es" sz="3900">
                <a:solidFill>
                  <a:srgbClr val="783F04"/>
                </a:solidFill>
                <a:latin typeface="Caveat"/>
                <a:ea typeface="Caveat"/>
                <a:cs typeface="Caveat"/>
                <a:sym typeface="Caveat"/>
              </a:rPr>
              <a:t>  </a:t>
            </a:r>
            <a:r>
              <a:rPr b="1" lang="es" sz="5000">
                <a:solidFill>
                  <a:srgbClr val="660000"/>
                </a:solidFill>
                <a:latin typeface="Caveat"/>
                <a:ea typeface="Caveat"/>
                <a:cs typeface="Caveat"/>
                <a:sym typeface="Caveat"/>
              </a:rPr>
              <a:t>Ahora y aquí</a:t>
            </a:r>
            <a:endParaRPr sz="5200">
              <a:solidFill>
                <a:srgbClr val="660000"/>
              </a:solidFill>
              <a:latin typeface="Caveat"/>
              <a:ea typeface="Caveat"/>
              <a:cs typeface="Caveat"/>
              <a:sym typeface="Caveat"/>
            </a:endParaRPr>
          </a:p>
        </p:txBody>
      </p:sp>
      <p:pic>
        <p:nvPicPr>
          <p:cNvPr id="73" name="Google Shape;73;p15"/>
          <p:cNvPicPr preferRelativeResize="0"/>
          <p:nvPr/>
        </p:nvPicPr>
        <p:blipFill rotWithShape="1">
          <a:blip r:embed="rId3">
            <a:alphaModFix amt="40000"/>
          </a:blip>
          <a:srcRect b="0" l="0" r="0" t="70887"/>
          <a:stretch/>
        </p:blipFill>
        <p:spPr>
          <a:xfrm>
            <a:off x="11475" y="-36488"/>
            <a:ext cx="7560000" cy="1470125"/>
          </a:xfrm>
          <a:prstGeom prst="rect">
            <a:avLst/>
          </a:prstGeom>
          <a:noFill/>
          <a:ln>
            <a:noFill/>
          </a:ln>
        </p:spPr>
      </p:pic>
      <p:sp>
        <p:nvSpPr>
          <p:cNvPr id="74" name="Google Shape;74;p15"/>
          <p:cNvSpPr txBox="1"/>
          <p:nvPr/>
        </p:nvSpPr>
        <p:spPr>
          <a:xfrm>
            <a:off x="400050" y="1752600"/>
            <a:ext cx="6753300" cy="10479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s" sz="1300">
                <a:solidFill>
                  <a:srgbClr val="741B47"/>
                </a:solidFill>
                <a:latin typeface="Nunito"/>
                <a:ea typeface="Nunito"/>
                <a:cs typeface="Nunito"/>
                <a:sym typeface="Nunito"/>
              </a:rPr>
              <a:t>4.- Otear el horizonte de Dios</a:t>
            </a:r>
            <a:r>
              <a:rPr lang="es" sz="1200">
                <a:solidFill>
                  <a:schemeClr val="dk1"/>
                </a:solidFill>
                <a:latin typeface="Nunito"/>
                <a:ea typeface="Nunito"/>
                <a:cs typeface="Nunito"/>
                <a:sym typeface="Nunito"/>
              </a:rPr>
              <a:t>  </a:t>
            </a:r>
            <a:r>
              <a:rPr i="1" lang="es" sz="1200">
                <a:solidFill>
                  <a:schemeClr val="dk1"/>
                </a:solidFill>
                <a:latin typeface="Nunito"/>
                <a:ea typeface="Nunito"/>
                <a:cs typeface="Nunito"/>
                <a:sym typeface="Nunito"/>
              </a:rPr>
              <a:t>(Quinto paso: tener esperanza) </a:t>
            </a:r>
            <a:endParaRPr i="1" sz="1200">
              <a:solidFill>
                <a:schemeClr val="dk1"/>
              </a:solidFill>
              <a:latin typeface="Nunito"/>
              <a:ea typeface="Nunito"/>
              <a:cs typeface="Nunito"/>
              <a:sym typeface="Nunito"/>
            </a:endParaRPr>
          </a:p>
          <a:p>
            <a:pPr indent="0" lvl="0" marL="0" rtl="0" algn="l">
              <a:spcBef>
                <a:spcPts val="0"/>
              </a:spcBef>
              <a:spcAft>
                <a:spcPts val="0"/>
              </a:spcAft>
              <a:buNone/>
            </a:pPr>
            <a:r>
              <a:rPr i="1" lang="es" sz="1200">
                <a:solidFill>
                  <a:schemeClr val="dk1"/>
                </a:solidFill>
                <a:latin typeface="Nunito"/>
                <a:ea typeface="Nunito"/>
                <a:cs typeface="Nunito"/>
                <a:sym typeface="Nunito"/>
              </a:rPr>
              <a:t>                                                           (Sexto paso: evitar la fricción de las heridas)</a:t>
            </a:r>
            <a:endParaRPr i="1" sz="1200">
              <a:solidFill>
                <a:schemeClr val="dk1"/>
              </a:solidFill>
              <a:latin typeface="Nunito"/>
              <a:ea typeface="Nunito"/>
              <a:cs typeface="Nunito"/>
              <a:sym typeface="Nunito"/>
            </a:endParaRPr>
          </a:p>
          <a:p>
            <a:pPr indent="0" lvl="0" marL="0" rtl="0" algn="just">
              <a:spcBef>
                <a:spcPts val="600"/>
              </a:spcBef>
              <a:spcAft>
                <a:spcPts val="600"/>
              </a:spcAft>
              <a:buNone/>
            </a:pPr>
            <a:r>
              <a:rPr lang="es" sz="1200">
                <a:solidFill>
                  <a:srgbClr val="4C1130"/>
                </a:solidFill>
                <a:latin typeface="Nunito"/>
                <a:ea typeface="Nunito"/>
                <a:cs typeface="Nunito"/>
                <a:sym typeface="Nunito"/>
              </a:rPr>
              <a:t>La esperanza, esa espera activa que llena de sentido nuestra calma y nuestra confianza en Dios y en su Providencia. Recordemos otro momento en la vida de Luis María de Montfort:</a:t>
            </a:r>
            <a:endParaRPr sz="1200">
              <a:solidFill>
                <a:srgbClr val="4C1130"/>
              </a:solidFill>
              <a:latin typeface="Nunito"/>
              <a:ea typeface="Nunito"/>
              <a:cs typeface="Nunito"/>
              <a:sym typeface="Nunito"/>
            </a:endParaRPr>
          </a:p>
        </p:txBody>
      </p:sp>
      <p:sp>
        <p:nvSpPr>
          <p:cNvPr id="75" name="Google Shape;75;p15"/>
          <p:cNvSpPr txBox="1"/>
          <p:nvPr/>
        </p:nvSpPr>
        <p:spPr>
          <a:xfrm>
            <a:off x="382650" y="3060000"/>
            <a:ext cx="6788100" cy="3763800"/>
          </a:xfrm>
          <a:prstGeom prst="rect">
            <a:avLst/>
          </a:prstGeom>
          <a:solidFill>
            <a:srgbClr val="D9EAD3"/>
          </a:solidFill>
          <a:ln>
            <a:noFill/>
          </a:ln>
        </p:spPr>
        <p:txBody>
          <a:bodyPr anchorCtr="0" anchor="t" bIns="91425" lIns="91425" spcFirstLastPara="1" rIns="91425" wrap="square" tIns="91425">
            <a:noAutofit/>
          </a:bodyPr>
          <a:lstStyle/>
          <a:p>
            <a:pPr indent="0" lvl="0" marL="0" marR="174075" rtl="0" algn="just">
              <a:spcBef>
                <a:spcPts val="0"/>
              </a:spcBef>
              <a:spcAft>
                <a:spcPts val="0"/>
              </a:spcAft>
              <a:buNone/>
            </a:pPr>
            <a:r>
              <a:rPr lang="es" sz="1200">
                <a:solidFill>
                  <a:schemeClr val="dk1"/>
                </a:solidFill>
                <a:latin typeface="Nunito"/>
                <a:ea typeface="Nunito"/>
                <a:cs typeface="Nunito"/>
                <a:sym typeface="Nunito"/>
              </a:rPr>
              <a:t>María Luisa Trichet, la futura cofundadora de las Hijas de la Sabiduría, comenzaba a sentirse nerviosa a causa de su vocación. Ya habían pasado muchos años desde su toma de hábito religioso de manos de Montfort y no había aún indicio alguno referente a la realización del sueño que los dos compartían: la fundación de una nueva congregación. María Luisa no tenía la menor duda de su vocación. Tampoco Luis María. Un día Montfort le escribió: “Me dices en tu carta que tus deseos de hacerte religiosa permanecen tan fuertes, tan ardientes y constantes como siempre” (C 16). Montfort no temía perderla y ver desaparecer con ella su sueño de iniciar una nueva congregación, ni siquiera cuando supo que María Luisa estaba buscando otras alternativas para realizar su deseo de ser religiosa. En respuesta a sus ansias, Luis María le pidió fríamente que esperara con paciencia el tiempo del Señor (C 25).</a:t>
            </a:r>
            <a:endParaRPr sz="1200">
              <a:solidFill>
                <a:schemeClr val="dk1"/>
              </a:solidFill>
              <a:latin typeface="Nunito"/>
              <a:ea typeface="Nunito"/>
              <a:cs typeface="Nunito"/>
              <a:sym typeface="Nunito"/>
            </a:endParaRPr>
          </a:p>
          <a:p>
            <a:pPr indent="0" lvl="0" marL="0" marR="174075" rtl="0" algn="just">
              <a:spcBef>
                <a:spcPts val="600"/>
              </a:spcBef>
              <a:spcAft>
                <a:spcPts val="0"/>
              </a:spcAft>
              <a:buNone/>
            </a:pPr>
            <a:r>
              <a:rPr lang="es" sz="1200">
                <a:solidFill>
                  <a:schemeClr val="dk1"/>
                </a:solidFill>
                <a:latin typeface="Nunito"/>
                <a:ea typeface="Nunito"/>
                <a:cs typeface="Nunito"/>
                <a:sym typeface="Nunito"/>
              </a:rPr>
              <a:t>Montfort no solamente esperaba con calma, sino que preparaba activamente todo para la llegada del tiempo del Señor. El lugar, el trabajo apostólico, los medios materiales y de modo especial, la aprobación del obispo. La consecución de todas esas cosas sería la señal de que había llegado el tiempo del Señor. El Señor daría a conocer su voluntad en el tiempo por Él escogido. Ni antes ni después. Trabaja, pues, ora y espera. No hay por qué impacientarse.</a:t>
            </a:r>
            <a:endParaRPr sz="1200">
              <a:solidFill>
                <a:schemeClr val="dk1"/>
              </a:solidFill>
              <a:latin typeface="Nunito"/>
              <a:ea typeface="Nunito"/>
              <a:cs typeface="Nunito"/>
              <a:sym typeface="Nunito"/>
            </a:endParaRPr>
          </a:p>
          <a:p>
            <a:pPr indent="0" lvl="0" marL="0" marR="174075" rtl="0" algn="just">
              <a:spcBef>
                <a:spcPts val="600"/>
              </a:spcBef>
              <a:spcAft>
                <a:spcPts val="600"/>
              </a:spcAft>
              <a:buNone/>
            </a:pPr>
            <a:r>
              <a:rPr lang="es" sz="1200">
                <a:solidFill>
                  <a:schemeClr val="dk1"/>
                </a:solidFill>
                <a:latin typeface="Nunito"/>
                <a:ea typeface="Nunito"/>
                <a:cs typeface="Nunito"/>
                <a:sym typeface="Nunito"/>
              </a:rPr>
              <a:t>Cuando Luis María vio que el tiempo del Señor había llegado para “la fundación de las Hijas de la Sabiduría”, entonces ya no hubo más lugar para la paciencia; era el momento de actuar. Entonces escribe a las Hermanas: “Partan lo más pronto posible. Quisiera verlas ya aquí en La Rochelle” (C 28)</a:t>
            </a:r>
            <a:endParaRPr sz="1200">
              <a:solidFill>
                <a:schemeClr val="dk1"/>
              </a:solidFill>
              <a:latin typeface="Nunito"/>
              <a:ea typeface="Nunito"/>
              <a:cs typeface="Nunito"/>
              <a:sym typeface="Nunito"/>
            </a:endParaRPr>
          </a:p>
        </p:txBody>
      </p:sp>
      <p:sp>
        <p:nvSpPr>
          <p:cNvPr id="76" name="Google Shape;76;p15"/>
          <p:cNvSpPr txBox="1"/>
          <p:nvPr/>
        </p:nvSpPr>
        <p:spPr>
          <a:xfrm>
            <a:off x="385950" y="7146600"/>
            <a:ext cx="6788100" cy="1839300"/>
          </a:xfrm>
          <a:prstGeom prst="rect">
            <a:avLst/>
          </a:prstGeom>
          <a:solidFill>
            <a:srgbClr val="FFF2CC"/>
          </a:solidFill>
          <a:ln>
            <a:noFill/>
          </a:ln>
        </p:spPr>
        <p:txBody>
          <a:bodyPr anchorCtr="0" anchor="t" bIns="91425" lIns="91425" spcFirstLastPara="1" rIns="91425" wrap="square" tIns="91425">
            <a:noAutofit/>
          </a:bodyPr>
          <a:lstStyle/>
          <a:p>
            <a:pPr indent="0" lvl="0" marL="0" marR="174075" rtl="0" algn="just">
              <a:spcBef>
                <a:spcPts val="0"/>
              </a:spcBef>
              <a:spcAft>
                <a:spcPts val="0"/>
              </a:spcAft>
              <a:buNone/>
            </a:pPr>
            <a:r>
              <a:rPr lang="es" sz="1200">
                <a:solidFill>
                  <a:srgbClr val="741B47"/>
                </a:solidFill>
                <a:latin typeface="Nunito"/>
                <a:ea typeface="Nunito"/>
                <a:cs typeface="Nunito"/>
                <a:sym typeface="Nunito"/>
              </a:rPr>
              <a:t>¿Sientes impaciencia por que se solucione la situación que te abruma? Ponte ante el Señor con el corazón sincero y haz brotar de él toda la confianza en Dios de la que ahora, en este momento, seas capaz. Tómate tu tiempo: esto es esencial.</a:t>
            </a:r>
            <a:endParaRPr sz="1200">
              <a:solidFill>
                <a:srgbClr val="741B47"/>
              </a:solidFill>
              <a:latin typeface="Nunito"/>
              <a:ea typeface="Nunito"/>
              <a:cs typeface="Nunito"/>
              <a:sym typeface="Nunito"/>
            </a:endParaRPr>
          </a:p>
          <a:p>
            <a:pPr indent="0" lvl="0" marL="0" marR="174075" rtl="0" algn="just">
              <a:spcBef>
                <a:spcPts val="600"/>
              </a:spcBef>
              <a:spcAft>
                <a:spcPts val="0"/>
              </a:spcAft>
              <a:buNone/>
            </a:pPr>
            <a:r>
              <a:rPr lang="es" sz="1200">
                <a:solidFill>
                  <a:srgbClr val="741B47"/>
                </a:solidFill>
                <a:latin typeface="Nunito"/>
                <a:ea typeface="Nunito"/>
                <a:cs typeface="Nunito"/>
                <a:sym typeface="Nunito"/>
              </a:rPr>
              <a:t>Pídele ahora que te dé la Sabiduría para aceptar que no lo puedes “ver todo tan claro” como quisieras. Pídele más confianza y calma, capacidad de espera. Y otra vez, más Sabiduría para actuar firme cuando llegue el tiempo del Señor. Si ha llegado, ponte ya en camino. Si aún no ha llegado, otea el horizonte de Dios.</a:t>
            </a:r>
            <a:endParaRPr sz="1200">
              <a:solidFill>
                <a:srgbClr val="741B47"/>
              </a:solidFill>
              <a:latin typeface="Nunito"/>
              <a:ea typeface="Nunito"/>
              <a:cs typeface="Nunito"/>
              <a:sym typeface="Nunito"/>
            </a:endParaRPr>
          </a:p>
          <a:p>
            <a:pPr indent="0" lvl="0" marL="0" marR="0" rtl="0" algn="just">
              <a:spcBef>
                <a:spcPts val="600"/>
              </a:spcBef>
              <a:spcAft>
                <a:spcPts val="600"/>
              </a:spcAft>
              <a:buNone/>
            </a:pPr>
            <a:r>
              <a:rPr lang="es" sz="1200">
                <a:solidFill>
                  <a:srgbClr val="741B47"/>
                </a:solidFill>
                <a:latin typeface="Nunito"/>
                <a:ea typeface="Nunito"/>
                <a:cs typeface="Nunito"/>
                <a:sym typeface="Nunito"/>
              </a:rPr>
              <a:t>“Venid a mí los que estáis cansados y yo os aliviaré”. Mt 11, 28</a:t>
            </a:r>
            <a:endParaRPr sz="1200">
              <a:solidFill>
                <a:srgbClr val="741B47"/>
              </a:solidFill>
              <a:latin typeface="Nunito"/>
              <a:ea typeface="Nunito"/>
              <a:cs typeface="Nunito"/>
              <a:sym typeface="Nuni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80" name="Shape 80"/>
        <p:cNvGrpSpPr/>
        <p:nvPr/>
      </p:nvGrpSpPr>
      <p:grpSpPr>
        <a:xfrm>
          <a:off x="0" y="0"/>
          <a:ext cx="0" cy="0"/>
          <a:chOff x="0" y="0"/>
          <a:chExt cx="0" cy="0"/>
        </a:xfrm>
      </p:grpSpPr>
      <p:sp>
        <p:nvSpPr>
          <p:cNvPr id="81" name="Google Shape;81;p16"/>
          <p:cNvSpPr txBox="1"/>
          <p:nvPr/>
        </p:nvSpPr>
        <p:spPr>
          <a:xfrm>
            <a:off x="466725" y="133350"/>
            <a:ext cx="3562200" cy="828600"/>
          </a:xfrm>
          <a:prstGeom prst="rect">
            <a:avLst/>
          </a:prstGeom>
          <a:noFill/>
          <a:ln>
            <a:noFill/>
          </a:ln>
        </p:spPr>
        <p:txBody>
          <a:bodyPr anchorCtr="0" anchor="ctr" bIns="91425" lIns="91425" spcFirstLastPara="1" rIns="91425" wrap="square" tIns="91425">
            <a:noAutofit/>
          </a:bodyPr>
          <a:lstStyle/>
          <a:p>
            <a:pPr indent="0" lvl="0" marL="0" rtl="0" algn="just">
              <a:spcBef>
                <a:spcPts val="300"/>
              </a:spcBef>
              <a:spcAft>
                <a:spcPts val="600"/>
              </a:spcAft>
              <a:buNone/>
            </a:pPr>
            <a:r>
              <a:rPr b="1" lang="es" sz="3900">
                <a:solidFill>
                  <a:srgbClr val="783F04"/>
                </a:solidFill>
                <a:latin typeface="Caveat"/>
                <a:ea typeface="Caveat"/>
                <a:cs typeface="Caveat"/>
                <a:sym typeface="Caveat"/>
              </a:rPr>
              <a:t>  </a:t>
            </a:r>
            <a:r>
              <a:rPr b="1" lang="es" sz="5000">
                <a:solidFill>
                  <a:srgbClr val="660000"/>
                </a:solidFill>
                <a:latin typeface="Caveat"/>
                <a:ea typeface="Caveat"/>
                <a:cs typeface="Caveat"/>
                <a:sym typeface="Caveat"/>
              </a:rPr>
              <a:t>Ahora y aquí</a:t>
            </a:r>
            <a:endParaRPr sz="5200">
              <a:solidFill>
                <a:srgbClr val="660000"/>
              </a:solidFill>
              <a:latin typeface="Caveat"/>
              <a:ea typeface="Caveat"/>
              <a:cs typeface="Caveat"/>
              <a:sym typeface="Caveat"/>
            </a:endParaRPr>
          </a:p>
        </p:txBody>
      </p:sp>
      <p:pic>
        <p:nvPicPr>
          <p:cNvPr id="82" name="Google Shape;82;p16"/>
          <p:cNvPicPr preferRelativeResize="0"/>
          <p:nvPr/>
        </p:nvPicPr>
        <p:blipFill rotWithShape="1">
          <a:blip r:embed="rId3">
            <a:alphaModFix amt="40000"/>
          </a:blip>
          <a:srcRect b="0" l="0" r="0" t="70887"/>
          <a:stretch/>
        </p:blipFill>
        <p:spPr>
          <a:xfrm>
            <a:off x="11475" y="-36488"/>
            <a:ext cx="7560000" cy="1470125"/>
          </a:xfrm>
          <a:prstGeom prst="rect">
            <a:avLst/>
          </a:prstGeom>
          <a:noFill/>
          <a:ln>
            <a:noFill/>
          </a:ln>
        </p:spPr>
      </p:pic>
      <p:sp>
        <p:nvSpPr>
          <p:cNvPr id="83" name="Google Shape;83;p16"/>
          <p:cNvSpPr txBox="1"/>
          <p:nvPr/>
        </p:nvSpPr>
        <p:spPr>
          <a:xfrm>
            <a:off x="470100" y="1685925"/>
            <a:ext cx="6619800" cy="6000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s" sz="1300">
                <a:solidFill>
                  <a:srgbClr val="741B47"/>
                </a:solidFill>
                <a:latin typeface="Nunito"/>
                <a:ea typeface="Nunito"/>
                <a:cs typeface="Nunito"/>
                <a:sym typeface="Nunito"/>
              </a:rPr>
              <a:t>5.- ¿Quién soy con Dios?</a:t>
            </a:r>
            <a:r>
              <a:rPr i="1" lang="es" sz="1200">
                <a:solidFill>
                  <a:schemeClr val="dk1"/>
                </a:solidFill>
                <a:latin typeface="Nunito"/>
                <a:ea typeface="Nunito"/>
                <a:cs typeface="Nunito"/>
                <a:sym typeface="Nunito"/>
              </a:rPr>
              <a:t>  (Séptimo paso: ser conscientes de nuestra identidad personal)</a:t>
            </a:r>
            <a:endParaRPr i="1" sz="1200">
              <a:solidFill>
                <a:schemeClr val="dk1"/>
              </a:solidFill>
              <a:latin typeface="Nunito"/>
              <a:ea typeface="Nunito"/>
              <a:cs typeface="Nunito"/>
              <a:sym typeface="Nunito"/>
            </a:endParaRPr>
          </a:p>
          <a:p>
            <a:pPr indent="0" lvl="0" marL="1371600" rtl="0" algn="l">
              <a:spcBef>
                <a:spcPts val="0"/>
              </a:spcBef>
              <a:spcAft>
                <a:spcPts val="600"/>
              </a:spcAft>
              <a:buNone/>
            </a:pPr>
            <a:r>
              <a:rPr i="1" lang="es" sz="1200">
                <a:solidFill>
                  <a:schemeClr val="dk1"/>
                </a:solidFill>
                <a:latin typeface="Nunito"/>
                <a:ea typeface="Nunito"/>
                <a:cs typeface="Nunito"/>
                <a:sym typeface="Nunito"/>
              </a:rPr>
              <a:t>              (Octavo paso: ver todas las cosas a la luz de su objetivo final)</a:t>
            </a:r>
            <a:endParaRPr sz="1200">
              <a:solidFill>
                <a:schemeClr val="dk1"/>
              </a:solidFill>
              <a:latin typeface="Nunito"/>
              <a:ea typeface="Nunito"/>
              <a:cs typeface="Nunito"/>
              <a:sym typeface="Nunito"/>
            </a:endParaRPr>
          </a:p>
        </p:txBody>
      </p:sp>
      <p:sp>
        <p:nvSpPr>
          <p:cNvPr id="84" name="Google Shape;84;p16"/>
          <p:cNvSpPr txBox="1"/>
          <p:nvPr/>
        </p:nvSpPr>
        <p:spPr>
          <a:xfrm>
            <a:off x="476250" y="2543175"/>
            <a:ext cx="6619800" cy="3372000"/>
          </a:xfrm>
          <a:prstGeom prst="rect">
            <a:avLst/>
          </a:prstGeom>
          <a:solidFill>
            <a:srgbClr val="FFF2CC"/>
          </a:solid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es" sz="1200">
                <a:solidFill>
                  <a:srgbClr val="741B47"/>
                </a:solidFill>
                <a:latin typeface="Nunito"/>
                <a:ea typeface="Nunito"/>
                <a:cs typeface="Nunito"/>
                <a:sym typeface="Nunito"/>
              </a:rPr>
              <a:t>Si crees en Dios, sabes que solo eres con Dios. ¿Por qué a veces te empeñas en buscarte sin Él?</a:t>
            </a:r>
            <a:endParaRPr sz="1200">
              <a:solidFill>
                <a:srgbClr val="741B47"/>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Lo que tú puedes, lo puedes por Él, no por ti mismo. ¿Por qué a veces te empeñas en emprender cosas sin Él?</a:t>
            </a:r>
            <a:endParaRPr sz="1200">
              <a:solidFill>
                <a:srgbClr val="741B47"/>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Y en estos momentos, en esta situación que te angustia o te preocupa, ¿por qué a veces te empeñas en ser fuerte sin Él?, ¿en buscar estrategias o soluciones sin Él?</a:t>
            </a:r>
            <a:endParaRPr sz="1200">
              <a:solidFill>
                <a:srgbClr val="741B47"/>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¿Quién eres tú? ¿En qué crees?</a:t>
            </a:r>
            <a:endParaRPr sz="1200">
              <a:solidFill>
                <a:srgbClr val="741B47"/>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Si crees que Dios Padre te crea cada día, te protege cada día, acurrúcate en su regazo y pídele todo cuanto necesitas ahora. Él te ha dado un nombre y te ha llamado. ¿Cuál es esa llamada? ¿Cómo “complica” tu vida esa llamada? ¿A quién saludas cada día en el espejo?</a:t>
            </a:r>
            <a:endParaRPr sz="1200">
              <a:solidFill>
                <a:srgbClr val="741B47"/>
              </a:solidFill>
              <a:latin typeface="Nunito"/>
              <a:ea typeface="Nunito"/>
              <a:cs typeface="Nunito"/>
              <a:sym typeface="Nunito"/>
            </a:endParaRPr>
          </a:p>
          <a:p>
            <a:pPr indent="0" lvl="0" marL="0" rtl="0" algn="just">
              <a:spcBef>
                <a:spcPts val="600"/>
              </a:spcBef>
              <a:spcAft>
                <a:spcPts val="0"/>
              </a:spcAft>
              <a:buNone/>
            </a:pPr>
            <a:r>
              <a:rPr lang="es" sz="1200">
                <a:solidFill>
                  <a:srgbClr val="741B47"/>
                </a:solidFill>
                <a:latin typeface="Nunito"/>
                <a:ea typeface="Nunito"/>
                <a:cs typeface="Nunito"/>
                <a:sym typeface="Nunito"/>
              </a:rPr>
              <a:t>Si crees que Dios Hijo Jesús te quiere para construir el Reino de paz, amor y justicia, ¿por qué te llenas tanto de equipaje que te olvidas del camino?</a:t>
            </a:r>
            <a:endParaRPr sz="1200">
              <a:solidFill>
                <a:srgbClr val="741B47"/>
              </a:solidFill>
              <a:latin typeface="Nunito"/>
              <a:ea typeface="Nunito"/>
              <a:cs typeface="Nunito"/>
              <a:sym typeface="Nunito"/>
            </a:endParaRPr>
          </a:p>
          <a:p>
            <a:pPr indent="0" lvl="0" marL="0" rtl="0" algn="just">
              <a:spcBef>
                <a:spcPts val="600"/>
              </a:spcBef>
              <a:spcAft>
                <a:spcPts val="600"/>
              </a:spcAft>
              <a:buNone/>
            </a:pPr>
            <a:r>
              <a:rPr lang="es" sz="1200">
                <a:solidFill>
                  <a:srgbClr val="741B47"/>
                </a:solidFill>
                <a:latin typeface="Nunito"/>
                <a:ea typeface="Nunito"/>
                <a:cs typeface="Nunito"/>
                <a:sym typeface="Nunito"/>
              </a:rPr>
              <a:t>Si crees en Dios Espíritu Santo, ya sabes cómo es eso de ser flauta que se llena con el soplo de Dios y suena no por casualidad, sino porque Dios te ha escogido para una misión y tú te dejaste escoger. ¿Recuerdas?</a:t>
            </a:r>
            <a:endParaRPr sz="1200">
              <a:solidFill>
                <a:srgbClr val="741B47"/>
              </a:solidFill>
              <a:latin typeface="Nunito"/>
              <a:ea typeface="Nunito"/>
              <a:cs typeface="Nunito"/>
              <a:sym typeface="Nunito"/>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